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theme/themeOverride3.xml" ContentType="application/vnd.openxmlformats-officedocument.themeOverrid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  <p:sldMasterId id="2147484161" r:id="rId2"/>
    <p:sldMasterId id="2147484225" r:id="rId3"/>
    <p:sldMasterId id="2147484237" r:id="rId4"/>
    <p:sldMasterId id="2147484261" r:id="rId5"/>
    <p:sldMasterId id="2147484275" r:id="rId6"/>
    <p:sldMasterId id="2147484289" r:id="rId7"/>
    <p:sldMasterId id="2147484301" r:id="rId8"/>
  </p:sldMasterIdLst>
  <p:notesMasterIdLst>
    <p:notesMasterId r:id="rId164"/>
  </p:notesMasterIdLst>
  <p:handoutMasterIdLst>
    <p:handoutMasterId r:id="rId165"/>
  </p:handoutMasterIdLst>
  <p:sldIdLst>
    <p:sldId id="436" r:id="rId9"/>
    <p:sldId id="570" r:id="rId10"/>
    <p:sldId id="567" r:id="rId11"/>
    <p:sldId id="566" r:id="rId12"/>
    <p:sldId id="571" r:id="rId13"/>
    <p:sldId id="568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669" r:id="rId30"/>
    <p:sldId id="670" r:id="rId31"/>
    <p:sldId id="671" r:id="rId32"/>
    <p:sldId id="672" r:id="rId33"/>
    <p:sldId id="673" r:id="rId34"/>
    <p:sldId id="674" r:id="rId35"/>
    <p:sldId id="675" r:id="rId36"/>
    <p:sldId id="676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91" r:id="rId52"/>
    <p:sldId id="692" r:id="rId53"/>
    <p:sldId id="693" r:id="rId54"/>
    <p:sldId id="694" r:id="rId55"/>
    <p:sldId id="695" r:id="rId56"/>
    <p:sldId id="696" r:id="rId57"/>
    <p:sldId id="697" r:id="rId58"/>
    <p:sldId id="698" r:id="rId59"/>
    <p:sldId id="699" r:id="rId60"/>
    <p:sldId id="700" r:id="rId61"/>
    <p:sldId id="706" r:id="rId62"/>
    <p:sldId id="707" r:id="rId63"/>
    <p:sldId id="708" r:id="rId64"/>
    <p:sldId id="709" r:id="rId65"/>
    <p:sldId id="710" r:id="rId66"/>
    <p:sldId id="711" r:id="rId67"/>
    <p:sldId id="712" r:id="rId68"/>
    <p:sldId id="713" r:id="rId69"/>
    <p:sldId id="714" r:id="rId70"/>
    <p:sldId id="715" r:id="rId71"/>
    <p:sldId id="716" r:id="rId72"/>
    <p:sldId id="717" r:id="rId73"/>
    <p:sldId id="718" r:id="rId74"/>
    <p:sldId id="719" r:id="rId75"/>
    <p:sldId id="720" r:id="rId76"/>
    <p:sldId id="721" r:id="rId77"/>
    <p:sldId id="722" r:id="rId78"/>
    <p:sldId id="723" r:id="rId79"/>
    <p:sldId id="492" r:id="rId80"/>
    <p:sldId id="493" r:id="rId81"/>
    <p:sldId id="494" r:id="rId82"/>
    <p:sldId id="495" r:id="rId83"/>
    <p:sldId id="496" r:id="rId84"/>
    <p:sldId id="497" r:id="rId85"/>
    <p:sldId id="498" r:id="rId86"/>
    <p:sldId id="702" r:id="rId87"/>
    <p:sldId id="499" r:id="rId88"/>
    <p:sldId id="500" r:id="rId89"/>
    <p:sldId id="501" r:id="rId90"/>
    <p:sldId id="502" r:id="rId91"/>
    <p:sldId id="503" r:id="rId92"/>
    <p:sldId id="504" r:id="rId93"/>
    <p:sldId id="703" r:id="rId94"/>
    <p:sldId id="505" r:id="rId95"/>
    <p:sldId id="506" r:id="rId96"/>
    <p:sldId id="704" r:id="rId97"/>
    <p:sldId id="507" r:id="rId98"/>
    <p:sldId id="508" r:id="rId99"/>
    <p:sldId id="705" r:id="rId100"/>
    <p:sldId id="589" r:id="rId101"/>
    <p:sldId id="590" r:id="rId102"/>
    <p:sldId id="591" r:id="rId103"/>
    <p:sldId id="592" r:id="rId104"/>
    <p:sldId id="593" r:id="rId105"/>
    <p:sldId id="594" r:id="rId106"/>
    <p:sldId id="595" r:id="rId107"/>
    <p:sldId id="596" r:id="rId108"/>
    <p:sldId id="597" r:id="rId109"/>
    <p:sldId id="598" r:id="rId110"/>
    <p:sldId id="599" r:id="rId111"/>
    <p:sldId id="600" r:id="rId112"/>
    <p:sldId id="601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  <p:sldId id="615" r:id="rId127"/>
    <p:sldId id="616" r:id="rId128"/>
    <p:sldId id="617" r:id="rId129"/>
    <p:sldId id="618" r:id="rId130"/>
    <p:sldId id="619" r:id="rId131"/>
    <p:sldId id="643" r:id="rId132"/>
    <p:sldId id="637" r:id="rId133"/>
    <p:sldId id="638" r:id="rId134"/>
    <p:sldId id="639" r:id="rId135"/>
    <p:sldId id="640" r:id="rId136"/>
    <p:sldId id="641" r:id="rId137"/>
    <p:sldId id="642" r:id="rId138"/>
    <p:sldId id="644" r:id="rId139"/>
    <p:sldId id="645" r:id="rId140"/>
    <p:sldId id="646" r:id="rId141"/>
    <p:sldId id="647" r:id="rId142"/>
    <p:sldId id="648" r:id="rId143"/>
    <p:sldId id="649" r:id="rId144"/>
    <p:sldId id="650" r:id="rId145"/>
    <p:sldId id="651" r:id="rId146"/>
    <p:sldId id="652" r:id="rId147"/>
    <p:sldId id="653" r:id="rId148"/>
    <p:sldId id="654" r:id="rId149"/>
    <p:sldId id="655" r:id="rId150"/>
    <p:sldId id="656" r:id="rId151"/>
    <p:sldId id="657" r:id="rId152"/>
    <p:sldId id="658" r:id="rId153"/>
    <p:sldId id="659" r:id="rId154"/>
    <p:sldId id="660" r:id="rId155"/>
    <p:sldId id="661" r:id="rId156"/>
    <p:sldId id="662" r:id="rId157"/>
    <p:sldId id="663" r:id="rId158"/>
    <p:sldId id="664" r:id="rId159"/>
    <p:sldId id="665" r:id="rId160"/>
    <p:sldId id="666" r:id="rId161"/>
    <p:sldId id="667" r:id="rId162"/>
    <p:sldId id="668" r:id="rId163"/>
  </p:sldIdLst>
  <p:sldSz cx="9144000" cy="6858000" type="screen4x3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FFFF"/>
    <a:srgbClr val="FF00FF"/>
    <a:srgbClr val="00FF00"/>
    <a:srgbClr val="191919"/>
    <a:srgbClr val="003A20"/>
    <a:srgbClr val="005128"/>
    <a:srgbClr val="AC72DD"/>
    <a:srgbClr val="94EC76"/>
    <a:srgbClr val="D2B6B4"/>
    <a:srgbClr val="AC1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85"/>
  </p:normalViewPr>
  <p:slideViewPr>
    <p:cSldViewPr snapToGrid="0" snapToObjects="1">
      <p:cViewPr varScale="1">
        <p:scale>
          <a:sx n="126" d="100"/>
          <a:sy n="126" d="100"/>
        </p:scale>
        <p:origin x="5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4.xml"/><Relationship Id="rId143" Type="http://schemas.openxmlformats.org/officeDocument/2006/relationships/slide" Target="slides/slide135.xml"/><Relationship Id="rId144" Type="http://schemas.openxmlformats.org/officeDocument/2006/relationships/slide" Target="slides/slide136.xml"/><Relationship Id="rId145" Type="http://schemas.openxmlformats.org/officeDocument/2006/relationships/slide" Target="slides/slide137.xml"/><Relationship Id="rId146" Type="http://schemas.openxmlformats.org/officeDocument/2006/relationships/slide" Target="slides/slide138.xml"/><Relationship Id="rId147" Type="http://schemas.openxmlformats.org/officeDocument/2006/relationships/slide" Target="slides/slide139.xml"/><Relationship Id="rId148" Type="http://schemas.openxmlformats.org/officeDocument/2006/relationships/slide" Target="slides/slide140.xml"/><Relationship Id="rId149" Type="http://schemas.openxmlformats.org/officeDocument/2006/relationships/slide" Target="slides/slide14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50" Type="http://schemas.openxmlformats.org/officeDocument/2006/relationships/slide" Target="slides/slide142.xml"/><Relationship Id="rId151" Type="http://schemas.openxmlformats.org/officeDocument/2006/relationships/slide" Target="slides/slide143.xml"/><Relationship Id="rId152" Type="http://schemas.openxmlformats.org/officeDocument/2006/relationships/slide" Target="slides/slide144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53" Type="http://schemas.openxmlformats.org/officeDocument/2006/relationships/slide" Target="slides/slide145.xml"/><Relationship Id="rId154" Type="http://schemas.openxmlformats.org/officeDocument/2006/relationships/slide" Target="slides/slide146.xml"/><Relationship Id="rId155" Type="http://schemas.openxmlformats.org/officeDocument/2006/relationships/slide" Target="slides/slide147.xml"/><Relationship Id="rId156" Type="http://schemas.openxmlformats.org/officeDocument/2006/relationships/slide" Target="slides/slide148.xml"/><Relationship Id="rId157" Type="http://schemas.openxmlformats.org/officeDocument/2006/relationships/slide" Target="slides/slide149.xml"/><Relationship Id="rId158" Type="http://schemas.openxmlformats.org/officeDocument/2006/relationships/slide" Target="slides/slide150.xml"/><Relationship Id="rId159" Type="http://schemas.openxmlformats.org/officeDocument/2006/relationships/slide" Target="slides/slide15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60" Type="http://schemas.openxmlformats.org/officeDocument/2006/relationships/slide" Target="slides/slide152.xml"/><Relationship Id="rId161" Type="http://schemas.openxmlformats.org/officeDocument/2006/relationships/slide" Target="slides/slide153.xml"/><Relationship Id="rId162" Type="http://schemas.openxmlformats.org/officeDocument/2006/relationships/slide" Target="slides/slide154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63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5" Type="http://schemas.openxmlformats.org/officeDocument/2006/relationships/handoutMaster" Target="handoutMasters/handoutMaster1.xml"/><Relationship Id="rId166" Type="http://schemas.openxmlformats.org/officeDocument/2006/relationships/presProps" Target="presProps.xml"/><Relationship Id="rId167" Type="http://schemas.openxmlformats.org/officeDocument/2006/relationships/viewProps" Target="viewProps.xml"/><Relationship Id="rId168" Type="http://schemas.openxmlformats.org/officeDocument/2006/relationships/theme" Target="theme/theme1.xml"/><Relationship Id="rId169" Type="http://schemas.openxmlformats.org/officeDocument/2006/relationships/tableStyles" Target="tableStyles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wmf"/><Relationship Id="rId12" Type="http://schemas.openxmlformats.org/officeDocument/2006/relationships/image" Target="../media/image46.wmf"/><Relationship Id="rId13" Type="http://schemas.openxmlformats.org/officeDocument/2006/relationships/image" Target="../media/image47.wmf"/><Relationship Id="rId14" Type="http://schemas.openxmlformats.org/officeDocument/2006/relationships/image" Target="../media/image48.wmf"/><Relationship Id="rId15" Type="http://schemas.openxmlformats.org/officeDocument/2006/relationships/image" Target="../media/image49.wmf"/><Relationship Id="rId16" Type="http://schemas.openxmlformats.org/officeDocument/2006/relationships/image" Target="../media/image50.wmf"/><Relationship Id="rId17" Type="http://schemas.openxmlformats.org/officeDocument/2006/relationships/image" Target="../media/image51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6" Type="http://schemas.openxmlformats.org/officeDocument/2006/relationships/image" Target="../media/image40.wmf"/><Relationship Id="rId7" Type="http://schemas.openxmlformats.org/officeDocument/2006/relationships/image" Target="../media/image41.wmf"/><Relationship Id="rId8" Type="http://schemas.openxmlformats.org/officeDocument/2006/relationships/image" Target="../media/image42.wmf"/><Relationship Id="rId9" Type="http://schemas.openxmlformats.org/officeDocument/2006/relationships/image" Target="../media/image43.wmf"/><Relationship Id="rId10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5" Type="http://schemas.openxmlformats.org/officeDocument/2006/relationships/image" Target="../media/image58.wmf"/><Relationship Id="rId6" Type="http://schemas.openxmlformats.org/officeDocument/2006/relationships/image" Target="../media/image59.wmf"/><Relationship Id="rId7" Type="http://schemas.openxmlformats.org/officeDocument/2006/relationships/image" Target="../media/image60.wmf"/><Relationship Id="rId8" Type="http://schemas.openxmlformats.org/officeDocument/2006/relationships/image" Target="../media/image61.wmf"/><Relationship Id="rId9" Type="http://schemas.openxmlformats.org/officeDocument/2006/relationships/image" Target="../media/image62.wmf"/><Relationship Id="rId10" Type="http://schemas.openxmlformats.org/officeDocument/2006/relationships/image" Target="../media/image63.wmf"/><Relationship Id="rId1" Type="http://schemas.openxmlformats.org/officeDocument/2006/relationships/image" Target="../media/image55.wmf"/><Relationship Id="rId2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32AC73-0CC9-8745-A1AB-802A578ACEB9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847A6D-7BDF-0346-8576-C6A4A785DD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58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701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5A84D11-8CE0-0246-B414-C0D64E2860F9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701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8D037E6-3484-504E-8CA5-B42841DAB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36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5093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12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49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15166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9725" tIns="44862" rIns="89725" bIns="44862"/>
          <a:lstStyle/>
          <a:p>
            <a:pPr>
              <a:spcBef>
                <a:spcPct val="10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1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9725" tIns="44862" rIns="89725" bIns="44862"/>
          <a:lstStyle/>
          <a:p>
            <a:pPr>
              <a:spcBef>
                <a:spcPct val="10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5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6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83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3/6/19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  <a:latin typeface="Tw Cen MT"/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1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2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0713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23469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420641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93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0895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2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26558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4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8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7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22AD3071-56ED-C04B-BE3E-1A8AA157E1B0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B4E1AF90-EEA9-BA40-B4B0-56DC4751D1B3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A653231C-F10A-EF49-803D-911BE89714A3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94E44A5F-7E8E-164A-B7D9-F06A28C8172E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4A9F76CE-B718-F049-8DB6-71793CB0A5D0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F6ABC035-D311-6246-B110-68F67B8CCCE9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18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A797D17A-87AA-4847-9401-DD82A9F84FB5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79E5BD9B-E77C-BB4E-84B3-78A809DD9C68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96966289-5E75-9D46-962E-1D1C2FC9FE7C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5C3A2540-4B8C-1B4E-A588-A8AA07202010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05B4C79C-F299-F44E-AB06-BF9EEBDD1117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816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D82045D-9683-BA4D-96CB-9C93BA5F9A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7C4A0-56C3-8B40-B7F2-B989468C18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96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4B635-B4BB-B749-A092-4AC56901B30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861AA1-3300-9444-9C0E-A2B89852C9B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CD8E1-33B1-7C4B-970E-47D867FE26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D46C2F-A697-4346-8D0F-89B04088190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982BC-33B6-564D-B713-A1086D6CA61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4FE8A6-F081-E642-B4A4-4DAB9A492FC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25E01B-1640-4E4A-8164-D4B4C7519F6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D0BE82-14B3-1741-8DCE-8CA5EABF23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87B138-F5E7-CC4A-A6BF-B1069CC6954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71D38B6-3945-5D4D-99C4-F534D1E3EF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83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B9C076D-3DD7-DA46-9144-8FF6314C4D4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3/6/19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405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abitbetter\bambo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2"/>
          <a:stretch>
            <a:fillRect/>
          </a:stretch>
        </p:blipFill>
        <p:spPr bwMode="ltGray">
          <a:xfrm>
            <a:off x="6292850" y="-1588"/>
            <a:ext cx="2857500" cy="68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158875"/>
            <a:ext cx="6248400" cy="14319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429000"/>
            <a:ext cx="6019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257175" y="6248400"/>
            <a:ext cx="1622425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108200" y="6248400"/>
            <a:ext cx="29972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4864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A6ED041F-3863-C745-8F35-B8CBA164A3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0BA4BA-27FB-3F4F-991D-42E3C5B17D5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44C0B-0E22-9047-9392-327C962221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67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56058-784B-0C40-9ED8-91A16251EE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AD064-43A9-6240-A479-76F490AE0A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BFA8C-B0E9-1C48-9FBE-EA3BC77E6E1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3A020A-F683-CA45-9D34-6DAE84DD4BC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6D275-9261-604E-A567-CF8FFEC1B1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93BFE-0D76-6446-BCB3-9BD2FECA30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FC550A-81CF-D54A-A574-4B5381DDC6B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6450" y="320675"/>
            <a:ext cx="1885950" cy="5775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0675"/>
            <a:ext cx="5505450" cy="5775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35BD2-7E68-A84B-93C3-9F530070A8D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5.wmf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theme" Target="../theme/theme5.xml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7" Type="http://schemas.openxmlformats.org/officeDocument/2006/relationships/image" Target="../media/image8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2.xml"/><Relationship Id="rId12" Type="http://schemas.openxmlformats.org/officeDocument/2006/relationships/theme" Target="../theme/theme8.xml"/><Relationship Id="rId13" Type="http://schemas.openxmlformats.org/officeDocument/2006/relationships/image" Target="../media/image9.png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fld id="{36872A31-4FC0-C94D-87AD-7CD86215F89D}" type="datetime1">
              <a:rPr lang="en-US"/>
              <a:pPr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fld id="{A6E227F2-33E2-524A-9496-12AA41ADE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0" r:id="rId2"/>
    <p:sldLayoutId id="2147484155" r:id="rId3"/>
    <p:sldLayoutId id="2147484156" r:id="rId4"/>
    <p:sldLayoutId id="2147484157" r:id="rId5"/>
    <p:sldLayoutId id="2147484151" r:id="rId6"/>
    <p:sldLayoutId id="2147484158" r:id="rId7"/>
    <p:sldLayoutId id="2147484152" r:id="rId8"/>
    <p:sldLayoutId id="2147484159" r:id="rId9"/>
    <p:sldLayoutId id="2147484153" r:id="rId10"/>
    <p:sldLayoutId id="21474841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174616" y="127006"/>
            <a:ext cx="7510267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fld id="{36872A31-4FC0-C94D-87AD-7CD86215F89D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fld id="{A6E227F2-33E2-524A-9496-12AA41ADE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5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2963806-7F59-464B-AFD0-4480C81518E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  <a:cs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3/6/19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1A7C2DF-54B6-5640-932D-11171D2C73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  <a:cs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0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charset="0"/>
              </a:defRPr>
            </a:lvl2pPr>
          </a:lstStyle>
          <a:p>
            <a:pPr marL="457200" lvl="1" indent="0" defTabSz="914400" eaLnBrk="0" hangingPunct="0"/>
            <a:fld id="{7B9B38CB-DCDA-9149-B2FB-6F6DD51495BD}" type="slidenum">
              <a:rPr lang="es-ES" smtClean="0">
                <a:solidFill>
                  <a:srgbClr val="000000"/>
                </a:solidFill>
              </a:rPr>
              <a:pPr marL="457200" lvl="1" indent="0" defTabSz="914400" eaLnBrk="0" hangingPunct="0"/>
              <a:t>‹#›</a:t>
            </a:fld>
            <a:endParaRPr lang="es-ES" smtClean="0">
              <a:solidFill>
                <a:srgbClr val="000000"/>
              </a:solidFill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52400" y="228600"/>
          <a:ext cx="137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lipArt" r:id="rId14" imgW="2354040" imgH="1792080" progId="MS_ClipArt_Gallery.2">
                  <p:embed/>
                </p:oleObj>
              </mc:Choice>
              <mc:Fallback>
                <p:oleObj name="ClipArt" r:id="rId14" imgW="2354040" imgH="179208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8600"/>
                        <a:ext cx="1371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Angel: Interactive Computer Graphics 5E © Addison-Wesley 2009</a:t>
            </a:r>
          </a:p>
        </p:txBody>
      </p:sp>
    </p:spTree>
    <p:extLst>
      <p:ext uri="{BB962C8B-B14F-4D97-AF65-F5344CB8AC3E}">
        <p14:creationId xmlns:p14="http://schemas.microsoft.com/office/powerpoint/2010/main" val="214442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Subtitle 24 pt</a:t>
            </a:r>
          </a:p>
          <a:p>
            <a:pPr lvl="1"/>
            <a:r>
              <a:rPr lang="en-US"/>
              <a:t>Second level 22 pt</a:t>
            </a:r>
          </a:p>
          <a:p>
            <a:pPr lvl="2"/>
            <a:r>
              <a:rPr lang="en-US"/>
              <a:t>Third level 20 pt</a:t>
            </a:r>
          </a:p>
          <a:p>
            <a:pPr lvl="3"/>
            <a:r>
              <a:rPr lang="en-US"/>
              <a:t>Fourth level 18pt</a:t>
            </a:r>
          </a:p>
          <a:p>
            <a:pPr lvl="4"/>
            <a:r>
              <a:rPr lang="en-US"/>
              <a:t>Fifth level 18pt</a:t>
            </a: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803275" y="1447800"/>
            <a:ext cx="76168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- 28 Point Helvetica Bold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324600"/>
            <a:ext cx="11049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ahoma" charset="0"/>
              </a:defRPr>
            </a:lvl1pPr>
          </a:lstStyle>
          <a:p>
            <a:pPr algn="ctr" defTabSz="914400"/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032" name="Picture 8" descr="ASC blu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7445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78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200" b="1">
          <a:solidFill>
            <a:srgbClr val="000000"/>
          </a:solidFill>
          <a:latin typeface="+mn-lt"/>
          <a:ea typeface="+mn-ea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1">
          <a:solidFill>
            <a:srgbClr val="000000"/>
          </a:solidFill>
          <a:latin typeface="+mn-lt"/>
          <a:ea typeface="+mn-ea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rgbClr val="000000"/>
          </a:solidFill>
          <a:latin typeface="+mn-lt"/>
          <a:ea typeface="+mn-ea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+mn-ea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+mn-ea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+mn-ea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+mn-ea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</a:rPr>
              <a:t>Fall 2003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defTabSz="914400"/>
            <a:fld id="{74B11839-9539-9645-BF76-6A7B4DB0692D}" type="slidenum">
              <a:rPr lang="en-US" smtClean="0">
                <a:solidFill>
                  <a:srgbClr val="000000"/>
                </a:solidFill>
              </a:rPr>
              <a:pPr defTabSz="914400"/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04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  <p:sldLayoutId id="2147484288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174616" y="127006"/>
            <a:ext cx="7510267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fld id="{36872A31-4FC0-C94D-87AD-7CD86215F89D}" type="datetime1">
              <a:rPr lang="en-US">
                <a:solidFill>
                  <a:srgbClr val="775F55"/>
                </a:solidFill>
              </a:rPr>
              <a:pPr/>
              <a:t>3/6/19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fld id="{A6E227F2-33E2-524A-9496-12AA41ADE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26" descr="C:\abitbetter\bamboo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6"/>
          <a:stretch>
            <a:fillRect/>
          </a:stretch>
        </p:blipFill>
        <p:spPr bwMode="ltGray">
          <a:xfrm>
            <a:off x="7353300" y="0"/>
            <a:ext cx="179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1027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0675"/>
            <a:ext cx="7467600" cy="14319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81200"/>
            <a:ext cx="75438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/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2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/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3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/>
            <a:fld id="{7EFE8071-9F4C-274A-8AF4-21204878BDF2}" type="slidenum">
              <a:rPr lang="en-US" smtClean="0">
                <a:solidFill>
                  <a:srgbClr val="000000"/>
                </a:solidFill>
                <a:latin typeface="Times New Roman" charset="0"/>
              </a:rPr>
              <a:pPr defTabSz="914400"/>
              <a:t>‹#›</a:t>
            </a:fld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­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­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5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6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6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6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6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wmf"/><Relationship Id="rId21" Type="http://schemas.openxmlformats.org/officeDocument/2006/relationships/oleObject" Target="../embeddings/oleObject15.bin"/><Relationship Id="rId22" Type="http://schemas.openxmlformats.org/officeDocument/2006/relationships/image" Target="../media/image44.wmf"/><Relationship Id="rId23" Type="http://schemas.openxmlformats.org/officeDocument/2006/relationships/oleObject" Target="../embeddings/oleObject16.bin"/><Relationship Id="rId24" Type="http://schemas.openxmlformats.org/officeDocument/2006/relationships/image" Target="../media/image45.wmf"/><Relationship Id="rId25" Type="http://schemas.openxmlformats.org/officeDocument/2006/relationships/oleObject" Target="../embeddings/oleObject17.bin"/><Relationship Id="rId26" Type="http://schemas.openxmlformats.org/officeDocument/2006/relationships/image" Target="../media/image46.wmf"/><Relationship Id="rId27" Type="http://schemas.openxmlformats.org/officeDocument/2006/relationships/image" Target="../media/image29.wmf"/><Relationship Id="rId28" Type="http://schemas.openxmlformats.org/officeDocument/2006/relationships/oleObject" Target="../embeddings/oleObject18.bin"/><Relationship Id="rId29" Type="http://schemas.openxmlformats.org/officeDocument/2006/relationships/image" Target="../media/image4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3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30" Type="http://schemas.openxmlformats.org/officeDocument/2006/relationships/oleObject" Target="../embeddings/oleObject19.bin"/><Relationship Id="rId31" Type="http://schemas.openxmlformats.org/officeDocument/2006/relationships/image" Target="../media/image48.wmf"/><Relationship Id="rId32" Type="http://schemas.openxmlformats.org/officeDocument/2006/relationships/oleObject" Target="../embeddings/oleObject20.bin"/><Relationship Id="rId9" Type="http://schemas.openxmlformats.org/officeDocument/2006/relationships/oleObject" Target="../embeddings/oleObject9.bin"/><Relationship Id="rId6" Type="http://schemas.openxmlformats.org/officeDocument/2006/relationships/image" Target="../media/image36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7.wmf"/><Relationship Id="rId33" Type="http://schemas.openxmlformats.org/officeDocument/2006/relationships/image" Target="../media/image49.wmf"/><Relationship Id="rId34" Type="http://schemas.openxmlformats.org/officeDocument/2006/relationships/oleObject" Target="../embeddings/oleObject21.bin"/><Relationship Id="rId35" Type="http://schemas.openxmlformats.org/officeDocument/2006/relationships/image" Target="../media/image50.wmf"/><Relationship Id="rId36" Type="http://schemas.openxmlformats.org/officeDocument/2006/relationships/oleObject" Target="../embeddings/oleObject22.bin"/><Relationship Id="rId10" Type="http://schemas.openxmlformats.org/officeDocument/2006/relationships/image" Target="../media/image38.wmf"/><Relationship Id="rId11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40.w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41.wmf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42.wmf"/><Relationship Id="rId19" Type="http://schemas.openxmlformats.org/officeDocument/2006/relationships/oleObject" Target="../embeddings/oleObject14.bin"/><Relationship Id="rId37" Type="http://schemas.openxmlformats.org/officeDocument/2006/relationships/image" Target="../media/image51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20" Type="http://schemas.openxmlformats.org/officeDocument/2006/relationships/image" Target="../media/image62.wmf"/><Relationship Id="rId21" Type="http://schemas.openxmlformats.org/officeDocument/2006/relationships/oleObject" Target="../embeddings/oleObject32.bin"/><Relationship Id="rId22" Type="http://schemas.openxmlformats.org/officeDocument/2006/relationships/image" Target="../media/image63.wmf"/><Relationship Id="rId23" Type="http://schemas.openxmlformats.org/officeDocument/2006/relationships/image" Target="../media/image64.jpeg"/><Relationship Id="rId10" Type="http://schemas.openxmlformats.org/officeDocument/2006/relationships/image" Target="../media/image57.wmf"/><Relationship Id="rId11" Type="http://schemas.openxmlformats.org/officeDocument/2006/relationships/oleObject" Target="../embeddings/oleObject27.bin"/><Relationship Id="rId12" Type="http://schemas.openxmlformats.org/officeDocument/2006/relationships/image" Target="../media/image58.w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59.wmf"/><Relationship Id="rId15" Type="http://schemas.openxmlformats.org/officeDocument/2006/relationships/oleObject" Target="../embeddings/oleObject29.bin"/><Relationship Id="rId16" Type="http://schemas.openxmlformats.org/officeDocument/2006/relationships/image" Target="../media/image60.wmf"/><Relationship Id="rId17" Type="http://schemas.openxmlformats.org/officeDocument/2006/relationships/oleObject" Target="../embeddings/oleObject30.bin"/><Relationship Id="rId18" Type="http://schemas.openxmlformats.org/officeDocument/2006/relationships/image" Target="../media/image61.wmf"/><Relationship Id="rId19" Type="http://schemas.openxmlformats.org/officeDocument/2006/relationships/oleObject" Target="../embeddings/oleObject31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3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55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46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56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0.jpeg"/><Relationship Id="rId3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jpeg"/><Relationship Id="rId1" Type="http://schemas.openxmlformats.org/officeDocument/2006/relationships/slideLayout" Target="../slideLayouts/slideLayout82.xml"/><Relationship Id="rId2" Type="http://schemas.openxmlformats.org/officeDocument/2006/relationships/image" Target="../media/image7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4" Type="http://schemas.openxmlformats.org/officeDocument/2006/relationships/slide" Target="slide105.xml"/><Relationship Id="rId5" Type="http://schemas.openxmlformats.org/officeDocument/2006/relationships/slide" Target="slide106.xml"/><Relationship Id="rId6" Type="http://schemas.openxmlformats.org/officeDocument/2006/relationships/slide" Target="slide107.xml"/><Relationship Id="rId1" Type="http://schemas.openxmlformats.org/officeDocument/2006/relationships/slideLayout" Target="../slideLayouts/slideLayout83.xml"/><Relationship Id="rId2" Type="http://schemas.openxmlformats.org/officeDocument/2006/relationships/slide" Target="slide10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2362200" y="6016625"/>
            <a:ext cx="6781800" cy="68580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</a:t>
            </a:r>
            <a:r>
              <a:rPr lang="en-US" sz="2400" dirty="0">
                <a:solidFill>
                  <a:schemeClr val="tx1"/>
                </a:solidFill>
                <a:latin typeface="Tw Cen MT" charset="0"/>
                <a:ea typeface="ＭＳ Ｐゴシック" charset="0"/>
                <a:cs typeface="ＭＳ Ｐゴシック" charset="0"/>
              </a:rPr>
              <a:t>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-32603" y="6135688"/>
            <a:ext cx="23604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solidFill>
                  <a:srgbClr val="000000"/>
                </a:solidFill>
                <a:latin typeface="Tw Cen MT" charset="0"/>
              </a:rPr>
              <a:t>March 7</a:t>
            </a:r>
            <a:r>
              <a:rPr lang="en-US" sz="2600" baseline="30000" dirty="0" smtClean="0">
                <a:solidFill>
                  <a:srgbClr val="000000"/>
                </a:solidFill>
                <a:latin typeface="Tw Cen MT" charset="0"/>
              </a:rPr>
              <a:t>th</a:t>
            </a:r>
            <a:r>
              <a:rPr lang="en-US" sz="2600" dirty="0" smtClean="0">
                <a:solidFill>
                  <a:srgbClr val="000000"/>
                </a:solidFill>
                <a:latin typeface="Tw Cen MT" charset="0"/>
              </a:rPr>
              <a:t>, 2019</a:t>
            </a:r>
            <a:endParaRPr lang="en-US" sz="2600" dirty="0">
              <a:solidFill>
                <a:srgbClr val="000000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371" name="Title 1"/>
          <p:cNvSpPr>
            <a:spLocks noGrp="1"/>
          </p:cNvSpPr>
          <p:nvPr>
            <p:ph type="ctrTitle"/>
          </p:nvPr>
        </p:nvSpPr>
        <p:spPr>
          <a:xfrm>
            <a:off x="117475" y="-197769"/>
            <a:ext cx="9026525" cy="1285875"/>
          </a:xfrm>
        </p:spPr>
        <p:txBody>
          <a:bodyPr/>
          <a:lstStyle/>
          <a:p>
            <a:pPr algn="ctr" eaLnBrk="1" hangingPunct="1"/>
            <a:r>
              <a:rPr lang="en-US" sz="3200" b="1" cap="none" dirty="0">
                <a:latin typeface="Tw Cen MT" charset="0"/>
                <a:ea typeface="ＭＳ Ｐゴシック" charset="0"/>
                <a:cs typeface="ＭＳ Ｐゴシック" charset="0"/>
              </a:rPr>
              <a:t>CIS 441/541:</a:t>
            </a:r>
            <a: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 Introduction </a:t>
            </a:r>
            <a:r>
              <a:rPr lang="en-US" sz="3200" b="1" cap="none" dirty="0">
                <a:latin typeface="Tw Cen MT" charset="0"/>
                <a:ea typeface="ＭＳ Ｐゴシック" charset="0"/>
                <a:cs typeface="ＭＳ Ｐゴシック" charset="0"/>
              </a:rPr>
              <a:t>to Computer </a:t>
            </a:r>
            <a: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Graphics</a:t>
            </a:r>
            <a:b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sz="24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Lecture </a:t>
            </a:r>
            <a:r>
              <a:rPr lang="en-US" sz="24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14: </a:t>
            </a:r>
            <a:r>
              <a:rPr lang="en-US" sz="24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tests, interactors, raytracing, collision detection, animation</a:t>
            </a:r>
            <a:endParaRPr lang="en-US" sz="3200" cap="none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you have an opaque red square in front of a blue square, what color would you see?</a:t>
            </a:r>
          </a:p>
          <a:p>
            <a:pPr lvl="1"/>
            <a:r>
              <a:rPr lang="en-US" dirty="0" smtClean="0"/>
              <a:t>Red</a:t>
            </a:r>
          </a:p>
          <a:p>
            <a:r>
              <a:rPr lang="en-US" dirty="0" smtClean="0"/>
              <a:t>If you have a 50% transparent red square in front of a blue square, what color would you see?</a:t>
            </a:r>
          </a:p>
          <a:p>
            <a:pPr lvl="1"/>
            <a:r>
              <a:rPr lang="en-US" dirty="0" smtClean="0"/>
              <a:t>Purple</a:t>
            </a:r>
          </a:p>
          <a:p>
            <a:r>
              <a:rPr lang="en-US" dirty="0" smtClean="0"/>
              <a:t>If you have a 100% transparent red square in front of a blue square, what color would you see?</a:t>
            </a:r>
          </a:p>
          <a:p>
            <a:pPr lvl="1"/>
            <a:r>
              <a:rPr lang="en-US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04" y="104684"/>
            <a:ext cx="7525798" cy="990600"/>
          </a:xfrm>
        </p:spPr>
        <p:txBody>
          <a:bodyPr/>
          <a:lstStyle/>
          <a:p>
            <a:r>
              <a:rPr lang="en-US" dirty="0" smtClean="0"/>
              <a:t>GLSL: </a:t>
            </a:r>
            <a:br>
              <a:rPr lang="en-US" dirty="0" smtClean="0"/>
            </a:br>
            <a:r>
              <a:rPr lang="en-US" dirty="0" smtClean="0"/>
              <a:t>OpenGL Shading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GLSL: high-level shading language</a:t>
            </a:r>
          </a:p>
          <a:p>
            <a:pPr lvl="1"/>
            <a:r>
              <a:rPr lang="en-US" dirty="0" smtClean="0"/>
              <a:t>also called </a:t>
            </a:r>
            <a:r>
              <a:rPr lang="en-US" dirty="0" err="1" smtClean="0"/>
              <a:t>GLSLang</a:t>
            </a:r>
            <a:endParaRPr lang="en-US" dirty="0" smtClean="0"/>
          </a:p>
          <a:p>
            <a:pPr lvl="1"/>
            <a:r>
              <a:rPr lang="en-US" dirty="0" smtClean="0"/>
              <a:t>syntax similar to C</a:t>
            </a:r>
          </a:p>
          <a:p>
            <a:r>
              <a:rPr lang="en-US" dirty="0" smtClean="0"/>
              <a:t>Purpose: increased control of graphics pipeline for developers, but easier than assembly </a:t>
            </a:r>
          </a:p>
          <a:p>
            <a:pPr lvl="1"/>
            <a:r>
              <a:rPr lang="en-US" dirty="0" smtClean="0"/>
              <a:t>This is layer where developers do things like “bump mapping”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Benefits of GL (cross platform: Windows, Mac, Linux)</a:t>
            </a:r>
          </a:p>
          <a:p>
            <a:pPr lvl="1"/>
            <a:r>
              <a:rPr lang="en-US" dirty="0" smtClean="0"/>
              <a:t>Support over GPUs (NVIDIA, ATI)</a:t>
            </a:r>
          </a:p>
          <a:p>
            <a:pPr lvl="1"/>
            <a:r>
              <a:rPr lang="en-US" dirty="0" smtClean="0"/>
              <a:t>HW vendors support GLSL very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8671"/>
            <a:ext cx="7108952" cy="990600"/>
          </a:xfrm>
        </p:spPr>
        <p:txBody>
          <a:bodyPr/>
          <a:lstStyle/>
          <a:p>
            <a:r>
              <a:rPr lang="en-US" dirty="0" smtClean="0"/>
              <a:t>Other high-level shading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6985"/>
            <a:ext cx="8153400" cy="5122372"/>
          </a:xfrm>
        </p:spPr>
        <p:txBody>
          <a:bodyPr/>
          <a:lstStyle/>
          <a:p>
            <a:r>
              <a:rPr lang="en-US" dirty="0" smtClean="0"/>
              <a:t>Cg (C for Graphics)</a:t>
            </a:r>
          </a:p>
          <a:p>
            <a:pPr lvl="1"/>
            <a:r>
              <a:rPr lang="en-US" dirty="0" smtClean="0"/>
              <a:t>based on C programming language</a:t>
            </a:r>
          </a:p>
          <a:p>
            <a:pPr lvl="1"/>
            <a:r>
              <a:rPr lang="en-US" dirty="0" smtClean="0"/>
              <a:t>outputs DirectX or OpenGL </a:t>
            </a:r>
            <a:r>
              <a:rPr lang="en-US" dirty="0" err="1" smtClean="0"/>
              <a:t>shader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deprecated in 2012</a:t>
            </a:r>
          </a:p>
          <a:p>
            <a:r>
              <a:rPr lang="en-US" dirty="0" smtClean="0"/>
              <a:t>HLSL (high-level shading language)</a:t>
            </a:r>
          </a:p>
          <a:p>
            <a:pPr lvl="1"/>
            <a:r>
              <a:rPr lang="en-US" dirty="0" smtClean="0"/>
              <a:t>used with </a:t>
            </a:r>
            <a:r>
              <a:rPr lang="en-US" dirty="0" err="1" smtClean="0"/>
              <a:t>MicroSoft</a:t>
            </a:r>
            <a:r>
              <a:rPr lang="en-US" dirty="0" smtClean="0"/>
              <a:t> Direct3D</a:t>
            </a:r>
          </a:p>
          <a:p>
            <a:pPr lvl="1"/>
            <a:r>
              <a:rPr lang="en-US" dirty="0" smtClean="0"/>
              <a:t>analogous to GLSL</a:t>
            </a:r>
          </a:p>
          <a:p>
            <a:pPr lvl="1"/>
            <a:r>
              <a:rPr lang="en-US" dirty="0" smtClean="0"/>
              <a:t>similar to CG</a:t>
            </a:r>
          </a:p>
          <a:p>
            <a:r>
              <a:rPr lang="en-US" dirty="0" smtClean="0"/>
              <a:t>RSL (</a:t>
            </a:r>
            <a:r>
              <a:rPr lang="en-US" dirty="0" err="1" smtClean="0"/>
              <a:t>Renderman</a:t>
            </a:r>
            <a:r>
              <a:rPr lang="en-US" dirty="0" smtClean="0"/>
              <a:t> Shading Language)</a:t>
            </a:r>
          </a:p>
          <a:p>
            <a:pPr lvl="1"/>
            <a:r>
              <a:rPr lang="en-US" dirty="0" smtClean="0"/>
              <a:t>C-like syntax</a:t>
            </a:r>
          </a:p>
          <a:p>
            <a:pPr lvl="1"/>
            <a:r>
              <a:rPr lang="en-US" dirty="0" smtClean="0"/>
              <a:t>for use with </a:t>
            </a:r>
            <a:r>
              <a:rPr lang="en-US" dirty="0" err="1" smtClean="0"/>
              <a:t>Renderman</a:t>
            </a:r>
            <a:r>
              <a:rPr lang="en-US" dirty="0" smtClean="0"/>
              <a:t>: Pixar’s rendering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GLSL and OpenGL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5468" y="6488668"/>
            <a:ext cx="199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Source: </a:t>
            </a:r>
            <a:r>
              <a:rPr lang="en-US" dirty="0" err="1" smtClean="0">
                <a:solidFill>
                  <a:prstClr val="black"/>
                </a:solidFill>
              </a:rPr>
              <a:t>wikipedia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4-12-01 at 7.16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71" y="1335711"/>
            <a:ext cx="6916057" cy="52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Types of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Tessellation </a:t>
            </a:r>
            <a:r>
              <a:rPr lang="en-US" dirty="0" err="1" smtClean="0"/>
              <a:t>Shaders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common to use multiple types of </a:t>
            </a:r>
            <a:r>
              <a:rPr lang="en-US" dirty="0" err="1" smtClean="0"/>
              <a:t>shaders</a:t>
            </a:r>
            <a:r>
              <a:rPr lang="en-US" dirty="0" smtClean="0"/>
              <a:t> in a program and have them interact.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Shaders</a:t>
            </a:r>
            <a:r>
              <a:rPr lang="en-US" dirty="0" smtClean="0"/>
              <a:t> Fit Into the Graphics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901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Transform Vertices from World Space to Device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2158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Rasterize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9343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Contribute Fragments to Buffers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329" y="3465286"/>
            <a:ext cx="1877786" cy="1487714"/>
            <a:chOff x="961571" y="3864429"/>
            <a:chExt cx="1877786" cy="1487714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961571" y="4535714"/>
              <a:ext cx="1877786" cy="816429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vertex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custom implementation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2"/>
            </p:cNvCxnSpPr>
            <p:nvPr/>
          </p:nvCxnSpPr>
          <p:spPr>
            <a:xfrm flipV="1">
              <a:off x="1900464" y="3864429"/>
              <a:ext cx="213179" cy="67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350658" y="3465286"/>
            <a:ext cx="1877786" cy="1487714"/>
            <a:chOff x="961571" y="3864429"/>
            <a:chExt cx="1877786" cy="1487714"/>
          </a:xfrm>
        </p:grpSpPr>
        <p:sp>
          <p:nvSpPr>
            <p:cNvPr id="12" name="Round Diagonal Corner Rectangle 11"/>
            <p:cNvSpPr/>
            <p:nvPr/>
          </p:nvSpPr>
          <p:spPr>
            <a:xfrm>
              <a:off x="961571" y="4535714"/>
              <a:ext cx="1877786" cy="816429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fragment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custom implementation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1900464" y="3864429"/>
              <a:ext cx="213179" cy="67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94114" y="2657928"/>
            <a:ext cx="2456543" cy="3664858"/>
            <a:chOff x="961570" y="1906814"/>
            <a:chExt cx="2456543" cy="3664858"/>
          </a:xfrm>
        </p:grpSpPr>
        <p:sp>
          <p:nvSpPr>
            <p:cNvPr id="15" name="Round Diagonal Corner Rectangle 14"/>
            <p:cNvSpPr/>
            <p:nvPr/>
          </p:nvSpPr>
          <p:spPr>
            <a:xfrm>
              <a:off x="961570" y="4535714"/>
              <a:ext cx="2456543" cy="1035958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geometry &amp; tessellation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create new geometry before rasterized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 flipV="1">
              <a:off x="1351644" y="1906814"/>
              <a:ext cx="838198" cy="2628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6558642" y="1645828"/>
            <a:ext cx="2585358" cy="4656229"/>
          </a:xfrm>
        </p:spPr>
        <p:txBody>
          <a:bodyPr/>
          <a:lstStyle/>
          <a:p>
            <a:r>
              <a:rPr lang="en-US" dirty="0" smtClean="0"/>
              <a:t>You can 0 or 1 of each </a:t>
            </a:r>
            <a:r>
              <a:rPr lang="en-US" dirty="0" err="1" smtClean="0"/>
              <a:t>shader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Vertex &amp; fragment: very common</a:t>
            </a:r>
          </a:p>
          <a:p>
            <a:r>
              <a:rPr lang="en-US" dirty="0" smtClean="0"/>
              <a:t>Geometry &amp; tessellation: less common</a:t>
            </a:r>
          </a:p>
          <a:p>
            <a:pPr lvl="1"/>
            <a:r>
              <a:rPr lang="en-US" dirty="0" smtClean="0"/>
              <a:t>adaptive meshing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vertex</a:t>
            </a:r>
          </a:p>
          <a:p>
            <a:r>
              <a:rPr lang="en-US" dirty="0"/>
              <a:t>Can: manipulate position, color, texture</a:t>
            </a:r>
          </a:p>
          <a:p>
            <a:r>
              <a:rPr lang="en-US" dirty="0"/>
              <a:t>Cannot: create new vertices</a:t>
            </a:r>
          </a:p>
          <a:p>
            <a:r>
              <a:rPr lang="en-US" dirty="0" smtClean="0"/>
              <a:t>Primary purpose: transform from world-space to device-space (+ depth for z-buffer).</a:t>
            </a:r>
          </a:p>
          <a:p>
            <a:pPr lvl="1"/>
            <a:r>
              <a:rPr lang="en-US" dirty="0"/>
              <a:t>However: A vertex </a:t>
            </a:r>
            <a:r>
              <a:rPr lang="en-US" dirty="0" err="1"/>
              <a:t>shader</a:t>
            </a:r>
            <a:r>
              <a:rPr lang="en-US" dirty="0"/>
              <a:t> replaces the transformation, </a:t>
            </a:r>
            <a:r>
              <a:rPr lang="en-US" dirty="0" smtClean="0"/>
              <a:t>texture coordinate </a:t>
            </a:r>
            <a:r>
              <a:rPr lang="en-US" dirty="0"/>
              <a:t>generation and lighting parts of OpenGL, and it also </a:t>
            </a:r>
            <a:r>
              <a:rPr lang="en-US" dirty="0" smtClean="0"/>
              <a:t>adds texture </a:t>
            </a:r>
            <a:r>
              <a:rPr lang="en-US" dirty="0"/>
              <a:t>access at the vertex </a:t>
            </a:r>
            <a:r>
              <a:rPr lang="en-US" dirty="0" smtClean="0"/>
              <a:t>level</a:t>
            </a:r>
          </a:p>
          <a:p>
            <a:r>
              <a:rPr lang="en-US" dirty="0" smtClean="0"/>
              <a:t>Output goes to geometry </a:t>
            </a:r>
            <a:r>
              <a:rPr lang="en-US" dirty="0" err="1" smtClean="0"/>
              <a:t>shader</a:t>
            </a:r>
            <a:r>
              <a:rPr lang="en-US" dirty="0" smtClean="0"/>
              <a:t> or 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geometry primitive</a:t>
            </a:r>
          </a:p>
          <a:p>
            <a:r>
              <a:rPr lang="en-US" dirty="0" smtClean="0"/>
              <a:t>Purpose: create new geometry from existing geometry.</a:t>
            </a:r>
          </a:p>
          <a:p>
            <a:r>
              <a:rPr lang="en-US" dirty="0" smtClean="0"/>
              <a:t>Output goes to rasterizer</a:t>
            </a:r>
          </a:p>
          <a:p>
            <a:r>
              <a:rPr lang="en-US" dirty="0" smtClean="0"/>
              <a:t>Examples: </a:t>
            </a:r>
            <a:r>
              <a:rPr lang="en-US" dirty="0" err="1" smtClean="0"/>
              <a:t>glyphing</a:t>
            </a:r>
            <a:r>
              <a:rPr lang="en-US" dirty="0" smtClean="0"/>
              <a:t>, mesh complexity modification</a:t>
            </a:r>
          </a:p>
          <a:p>
            <a:r>
              <a:rPr lang="en-US" dirty="0" smtClean="0"/>
              <a:t>Formally available in GL 3.2, but previously available in 2.0+ with extensions</a:t>
            </a:r>
          </a:p>
          <a:p>
            <a:endParaRPr lang="en-US" dirty="0"/>
          </a:p>
          <a:p>
            <a:r>
              <a:rPr lang="en-US" dirty="0" smtClean="0"/>
              <a:t>Tessellation </a:t>
            </a:r>
            <a:r>
              <a:rPr lang="en-US" dirty="0" err="1" smtClean="0"/>
              <a:t>Shader</a:t>
            </a:r>
            <a:r>
              <a:rPr lang="en-US" dirty="0" smtClean="0"/>
              <a:t>: doing some of the same things</a:t>
            </a:r>
          </a:p>
          <a:p>
            <a:r>
              <a:rPr lang="en-US" dirty="0" smtClean="0"/>
              <a:t>Available in GL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fragment</a:t>
            </a:r>
          </a:p>
          <a:p>
            <a:r>
              <a:rPr lang="en-US" dirty="0" smtClean="0"/>
              <a:t>Purpose: replaces the OpenGL </a:t>
            </a:r>
            <a:r>
              <a:rPr lang="en-US" dirty="0"/>
              <a:t>1.4 fixed-function texturing, color sum and fog stages</a:t>
            </a:r>
            <a:endParaRPr lang="en-US" dirty="0" smtClean="0"/>
          </a:p>
          <a:p>
            <a:r>
              <a:rPr lang="en-US" dirty="0" smtClean="0"/>
              <a:t>Output goes to buffers</a:t>
            </a:r>
          </a:p>
          <a:p>
            <a:r>
              <a:rPr lang="en-US" dirty="0" smtClean="0"/>
              <a:t>Example usages: bump mapping, shadows, specular highlights</a:t>
            </a:r>
          </a:p>
          <a:p>
            <a:r>
              <a:rPr lang="en-US" dirty="0" smtClean="0"/>
              <a:t>Can be very complicated: can sample surrounding pixels and use their values (blur, edge detection)</a:t>
            </a:r>
          </a:p>
          <a:p>
            <a:r>
              <a:rPr lang="en-US" dirty="0" smtClean="0"/>
              <a:t>Also called pixel </a:t>
            </a:r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 write a </a:t>
            </a:r>
            <a:r>
              <a:rPr lang="en-US" dirty="0" err="1" smtClean="0"/>
              <a:t>shader</a:t>
            </a:r>
            <a:r>
              <a:rPr lang="en-US" dirty="0" smtClean="0"/>
              <a:t> program: a tiny C-like program</a:t>
            </a:r>
          </a:p>
          <a:p>
            <a:r>
              <a:rPr lang="en-US" dirty="0" smtClean="0"/>
              <a:t>You write C/C++ code for your application</a:t>
            </a:r>
          </a:p>
          <a:p>
            <a:r>
              <a:rPr lang="en-US" dirty="0" smtClean="0"/>
              <a:t>Your application loads the </a:t>
            </a:r>
            <a:r>
              <a:rPr lang="en-US" dirty="0" err="1" smtClean="0"/>
              <a:t>shader</a:t>
            </a:r>
            <a:r>
              <a:rPr lang="en-US" dirty="0" smtClean="0"/>
              <a:t> program from a text file</a:t>
            </a:r>
          </a:p>
          <a:p>
            <a:r>
              <a:rPr lang="en-US" dirty="0" smtClean="0"/>
              <a:t>Your application sends the </a:t>
            </a:r>
            <a:r>
              <a:rPr lang="en-US" dirty="0" err="1" smtClean="0"/>
              <a:t>shader</a:t>
            </a:r>
            <a:r>
              <a:rPr lang="en-US" dirty="0" smtClean="0"/>
              <a:t> program to the OpenGL library and directs the OpenGL library to compile the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If successful, the resulting GPU code can be attached to your (running) application and used</a:t>
            </a:r>
          </a:p>
          <a:p>
            <a:r>
              <a:rPr lang="en-US" dirty="0" smtClean="0"/>
              <a:t>It will then supplant the built-in GL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24408" y="3182258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OpenGL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library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9743"/>
            <a:ext cx="7108952" cy="990600"/>
          </a:xfrm>
        </p:spPr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Visual Version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8937" y="2050144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Project2B’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C++ code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4266" y="2050144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Project2B’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binary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04151" y="2367643"/>
            <a:ext cx="1406072" cy="369332"/>
            <a:chOff x="2485571" y="2367643"/>
            <a:chExt cx="1406072" cy="36933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485571" y="2676071"/>
              <a:ext cx="1406072" cy="90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02857" y="236764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g++ 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812151" y="5295901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shader</a:t>
            </a:r>
            <a:r>
              <a:rPr lang="en-US" dirty="0" smtClean="0">
                <a:solidFill>
                  <a:srgbClr val="000000"/>
                </a:solidFill>
              </a:rPr>
              <a:t> program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76734" y="3510644"/>
            <a:ext cx="1323131" cy="1687285"/>
            <a:chOff x="2568512" y="2394858"/>
            <a:chExt cx="1323131" cy="1687285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456215" y="2440215"/>
              <a:ext cx="435428" cy="16419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68512" y="2394858"/>
              <a:ext cx="96753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reads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text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file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when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running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5223" y="1562048"/>
            <a:ext cx="2621642" cy="1522238"/>
            <a:chOff x="1966686" y="2579862"/>
            <a:chExt cx="2621642" cy="15222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966686" y="3521528"/>
              <a:ext cx="498928" cy="5805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302327" y="2579862"/>
              <a:ext cx="22860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sends “char *”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version of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program to GL via 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function </a:t>
              </a:r>
              <a:r>
                <a:rPr lang="en-US" dirty="0" smtClean="0">
                  <a:solidFill>
                    <a:prstClr val="black"/>
                  </a:solidFill>
                </a:rPr>
                <a:t>call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6676580" y="5080000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shader</a:t>
            </a:r>
            <a:r>
              <a:rPr lang="en-US" dirty="0" smtClean="0">
                <a:solidFill>
                  <a:srgbClr val="000000"/>
                </a:solidFill>
              </a:rPr>
              <a:t> program is a binary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438909" y="3483429"/>
            <a:ext cx="2621642" cy="1522238"/>
            <a:chOff x="1966686" y="2579862"/>
            <a:chExt cx="2621642" cy="152223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1966686" y="3521528"/>
              <a:ext cx="498928" cy="5805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302327" y="2579862"/>
              <a:ext cx="22860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OpenGL 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compiles program, binary made just for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the current 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execution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88549" y="3182258"/>
            <a:ext cx="2286001" cy="2701829"/>
            <a:chOff x="2302327" y="801363"/>
            <a:chExt cx="2286001" cy="2701829"/>
          </a:xfrm>
        </p:grpSpPr>
        <p:cxnSp>
          <p:nvCxnSpPr>
            <p:cNvPr id="35" name="Straight Arrow Connector 34"/>
            <p:cNvCxnSpPr/>
            <p:nvPr/>
          </p:nvCxnSpPr>
          <p:spPr>
            <a:xfrm flipH="1" flipV="1">
              <a:off x="2739572" y="801363"/>
              <a:ext cx="1750786" cy="26325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02327" y="2579862"/>
              <a:ext cx="22860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Program is used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on GPU to support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Project2B’ binary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4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10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(One) Formula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Front = (</a:t>
            </a:r>
            <a:r>
              <a:rPr lang="en-US" dirty="0" err="1" smtClean="0"/>
              <a:t>Fr,Fg,Fb,Fa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= alpha, transparency factor</a:t>
            </a:r>
          </a:p>
          <a:p>
            <a:pPr lvl="2"/>
            <a:r>
              <a:rPr lang="en-US" dirty="0" smtClean="0"/>
              <a:t>Sometimes percent</a:t>
            </a:r>
          </a:p>
          <a:p>
            <a:pPr lvl="2"/>
            <a:r>
              <a:rPr lang="en-US" dirty="0" smtClean="0"/>
              <a:t>Typically 0-255, with 255 = 100%, 0 = 0%</a:t>
            </a:r>
          </a:p>
          <a:p>
            <a:r>
              <a:rPr lang="en-US" dirty="0" smtClean="0"/>
              <a:t>Back = (</a:t>
            </a:r>
            <a:r>
              <a:rPr lang="en-US" dirty="0" err="1" smtClean="0"/>
              <a:t>Br,Bg,Bb,Ba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Equation = (</a:t>
            </a:r>
            <a:r>
              <a:rPr lang="en-US" dirty="0" err="1" smtClean="0"/>
              <a:t>Fa</a:t>
            </a:r>
            <a:r>
              <a:rPr lang="en-US" dirty="0" smtClean="0"/>
              <a:t>*</a:t>
            </a:r>
            <a:r>
              <a:rPr lang="en-US" dirty="0" err="1" smtClean="0"/>
              <a:t>Fr</a:t>
            </a:r>
            <a:r>
              <a:rPr lang="en-US" dirty="0" smtClean="0"/>
              <a:t>+(1-Fa)*Br, 						   					</a:t>
            </a:r>
            <a:r>
              <a:rPr lang="en-US" dirty="0" err="1" smtClean="0"/>
              <a:t>Fa</a:t>
            </a:r>
            <a:r>
              <a:rPr lang="en-US" dirty="0"/>
              <a:t>*</a:t>
            </a:r>
            <a:r>
              <a:rPr lang="en-US" dirty="0" err="1" smtClean="0"/>
              <a:t>Fg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err="1" smtClean="0"/>
              <a:t>Bg</a:t>
            </a:r>
            <a:r>
              <a:rPr lang="en-US" dirty="0" smtClean="0"/>
              <a:t>, </a:t>
            </a:r>
            <a:r>
              <a:rPr lang="en-US" dirty="0"/>
              <a:t>						   					</a:t>
            </a:r>
            <a:r>
              <a:rPr lang="en-US" dirty="0" err="1"/>
              <a:t>Fa</a:t>
            </a:r>
            <a:r>
              <a:rPr lang="en-US" dirty="0"/>
              <a:t>*</a:t>
            </a:r>
            <a:r>
              <a:rPr lang="en-US" dirty="0" err="1"/>
              <a:t>Fb</a:t>
            </a:r>
            <a:r>
              <a:rPr lang="en-US" dirty="0"/>
              <a:t>+(1-Fa)*Bb</a:t>
            </a:r>
            <a:r>
              <a:rPr lang="en-US" dirty="0" smtClean="0"/>
              <a:t>, </a:t>
            </a:r>
            <a:r>
              <a:rPr lang="en-US" dirty="0"/>
              <a:t>						   					</a:t>
            </a:r>
            <a:r>
              <a:rPr lang="en-US" dirty="0" err="1" smtClean="0"/>
              <a:t>Fa</a:t>
            </a:r>
            <a:r>
              <a:rPr lang="en-US" dirty="0" smtClean="0"/>
              <a:t>+</a:t>
            </a:r>
            <a:r>
              <a:rPr lang="en-US" dirty="0"/>
              <a:t>(1-Fa)*</a:t>
            </a:r>
            <a:r>
              <a:rPr lang="en-US" dirty="0" smtClean="0"/>
              <a:t>Ba)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4" name="Picture 3" descr="Screen shot 2014-12-01 at 8.0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20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 err="1" smtClean="0"/>
              <a:t>Shader</a:t>
            </a:r>
            <a:r>
              <a:rPr lang="en-US" dirty="0" smtClean="0"/>
              <a:t>: inspect if it works</a:t>
            </a:r>
            <a:endParaRPr lang="en-US" dirty="0"/>
          </a:p>
        </p:txBody>
      </p:sp>
      <p:pic>
        <p:nvPicPr>
          <p:cNvPr id="4" name="Picture 3" descr="Screen shot 2014-12-01 at 8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629"/>
            <a:ext cx="9144000" cy="32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7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Multiple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4" name="Picture 3" descr="Screen shot 2014-12-01 at 8.1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1359064"/>
            <a:ext cx="7311571" cy="54989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701143" y="1560286"/>
            <a:ext cx="1424214" cy="1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016829" y="5504543"/>
            <a:ext cx="1424214" cy="1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59300" y="5689600"/>
            <a:ext cx="881743" cy="18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48843" y="1750786"/>
            <a:ext cx="881743" cy="18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47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</a:t>
            </a:r>
            <a:r>
              <a:rPr lang="en-US" dirty="0" err="1" smtClean="0"/>
              <a:t>Shaders</a:t>
            </a:r>
            <a:r>
              <a:rPr lang="en-US" dirty="0" smtClean="0"/>
              <a:t> to a Program</a:t>
            </a:r>
            <a:endParaRPr lang="en-US" dirty="0"/>
          </a:p>
        </p:txBody>
      </p:sp>
      <p:pic>
        <p:nvPicPr>
          <p:cNvPr id="4" name="Picture 3" descr="Screen shot 2014-12-01 at 8.12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917700"/>
            <a:ext cx="7594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if program link worked…</a:t>
            </a:r>
            <a:endParaRPr lang="en-US" dirty="0"/>
          </a:p>
        </p:txBody>
      </p:sp>
      <p:pic>
        <p:nvPicPr>
          <p:cNvPr id="4" name="Picture 3" descr="Screen shot 2014-12-01 at 8.1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228"/>
            <a:ext cx="9144000" cy="40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5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BUT: this doesn’t work in VTK…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VTK has its own </a:t>
            </a:r>
            <a:r>
              <a:rPr lang="en-US" dirty="0" err="1" smtClean="0"/>
              <a:t>shader</a:t>
            </a:r>
            <a:r>
              <a:rPr lang="en-US" dirty="0" smtClean="0"/>
              <a:t> handling, and it doesn’t play well with the GL calls above…</a:t>
            </a:r>
            <a:endParaRPr lang="en-US" dirty="0"/>
          </a:p>
        </p:txBody>
      </p:sp>
      <p:pic>
        <p:nvPicPr>
          <p:cNvPr id="4" name="Picture 3" descr="Screen shot 2014-12-01 at 8.1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2548211"/>
            <a:ext cx="6930571" cy="4032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715" y="6488668"/>
            <a:ext cx="49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VTK6.1 much better for </a:t>
            </a:r>
            <a:r>
              <a:rPr lang="en-US" dirty="0" err="1" smtClean="0">
                <a:solidFill>
                  <a:srgbClr val="FF0000"/>
                </a:solidFill>
              </a:rPr>
              <a:t>shaders</a:t>
            </a:r>
            <a:r>
              <a:rPr lang="en-US" dirty="0" smtClean="0">
                <a:solidFill>
                  <a:srgbClr val="FF0000"/>
                </a:solidFill>
              </a:rPr>
              <a:t> than 6.0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4" name="Picture 3" descr="Screen shot 2014-12-01 at 8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700"/>
            <a:ext cx="9144000" cy="1488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3" y="2679700"/>
            <a:ext cx="2403929" cy="33201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429" y="4445000"/>
            <a:ext cx="421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Many built-in variables.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Some are input.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Some are required output (</a:t>
            </a:r>
            <a:r>
              <a:rPr lang="en-US" dirty="0" err="1" smtClean="0">
                <a:solidFill>
                  <a:prstClr val="black"/>
                </a:solidFill>
              </a:rPr>
              <a:t>gl_Position</a:t>
            </a:r>
            <a:r>
              <a:rPr lang="en-US" dirty="0" smtClean="0">
                <a:solidFill>
                  <a:prstClr val="black"/>
                </a:solidFill>
              </a:rPr>
              <a:t>).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01 at 8.2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700"/>
            <a:ext cx="9144000" cy="124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Vertex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(VTK version)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213" y="2679699"/>
            <a:ext cx="3292930" cy="44994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429" y="4445000"/>
            <a:ext cx="5444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VTK uses special names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err="1" smtClean="0">
                <a:solidFill>
                  <a:prstClr val="black"/>
                </a:solidFill>
              </a:rPr>
              <a:t>propFuncVS</a:t>
            </a:r>
            <a:r>
              <a:rPr lang="en-US" dirty="0" smtClean="0">
                <a:solidFill>
                  <a:prstClr val="black"/>
                </a:solidFill>
              </a:rPr>
              <a:t>: vertex </a:t>
            </a:r>
            <a:r>
              <a:rPr lang="en-US" dirty="0" err="1" smtClean="0">
                <a:solidFill>
                  <a:prstClr val="black"/>
                </a:solidFill>
              </a:rPr>
              <a:t>shader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err="1" smtClean="0">
                <a:solidFill>
                  <a:prstClr val="black"/>
                </a:solidFill>
              </a:rPr>
              <a:t>propFuncFS</a:t>
            </a:r>
            <a:r>
              <a:rPr lang="en-US" dirty="0" smtClean="0">
                <a:solidFill>
                  <a:prstClr val="black"/>
                </a:solidFill>
              </a:rPr>
              <a:t>: fragment </a:t>
            </a:r>
            <a:r>
              <a:rPr lang="en-US" dirty="0" err="1" smtClean="0">
                <a:solidFill>
                  <a:prstClr val="black"/>
                </a:solidFill>
              </a:rPr>
              <a:t>shader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somehow it changes these into “main” just in time…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Bump-mapping with GLSL</a:t>
            </a:r>
            <a:endParaRPr lang="en-US" dirty="0"/>
          </a:p>
        </p:txBody>
      </p:sp>
      <p:pic>
        <p:nvPicPr>
          <p:cNvPr id="4" name="Picture 3" descr="n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084615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5415" y="5335815"/>
            <a:ext cx="20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bump map texture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4-12-01 at 8.29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06" y="1696357"/>
            <a:ext cx="4563579" cy="444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385" y="6143171"/>
            <a:ext cx="8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output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214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need to load a texture…</a:t>
            </a:r>
            <a:endParaRPr lang="en-US" dirty="0"/>
          </a:p>
        </p:txBody>
      </p:sp>
      <p:pic>
        <p:nvPicPr>
          <p:cNvPr id="4" name="Picture 3" descr="Screen shot 2014-12-01 at 8.3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3314"/>
            <a:ext cx="7286172" cy="54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 an 25% transparent red square (255,0,0) in front of a blue square (0,0,255), what color would you see (in RGB)?</a:t>
            </a:r>
          </a:p>
          <a:p>
            <a:pPr lvl="1"/>
            <a:r>
              <a:rPr lang="en-US" dirty="0" smtClean="0"/>
              <a:t>(192,0,64)</a:t>
            </a:r>
          </a:p>
          <a:p>
            <a:r>
              <a:rPr lang="en-US" dirty="0"/>
              <a:t>If you have an 25% transparent </a:t>
            </a:r>
            <a:r>
              <a:rPr lang="en-US" dirty="0" smtClean="0"/>
              <a:t>blue </a:t>
            </a:r>
            <a:r>
              <a:rPr lang="en-US" dirty="0"/>
              <a:t>square </a:t>
            </a:r>
            <a:r>
              <a:rPr lang="en-US" dirty="0" smtClean="0"/>
              <a:t>(0,0,255) </a:t>
            </a:r>
            <a:r>
              <a:rPr lang="en-US" dirty="0"/>
              <a:t>in front of a </a:t>
            </a:r>
            <a:r>
              <a:rPr lang="en-US" dirty="0" smtClean="0"/>
              <a:t>red </a:t>
            </a:r>
            <a:r>
              <a:rPr lang="en-US" dirty="0"/>
              <a:t>square </a:t>
            </a:r>
            <a:r>
              <a:rPr lang="en-US" dirty="0" smtClean="0"/>
              <a:t>(255,0,0)</a:t>
            </a:r>
            <a:r>
              <a:rPr lang="en-US" dirty="0"/>
              <a:t>, what color would you see (in RGB)?</a:t>
            </a:r>
          </a:p>
          <a:p>
            <a:pPr lvl="1"/>
            <a:r>
              <a:rPr lang="en-US" dirty="0" smtClean="0"/>
              <a:t>(64,0,192)</a:t>
            </a:r>
          </a:p>
        </p:txBody>
      </p:sp>
    </p:spTree>
    <p:extLst>
      <p:ext uri="{BB962C8B-B14F-4D97-AF65-F5344CB8AC3E}">
        <p14:creationId xmlns:p14="http://schemas.microsoft.com/office/powerpoint/2010/main" val="9567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put 2D textures on our triangles…</a:t>
            </a:r>
            <a:endParaRPr lang="en-US" dirty="0"/>
          </a:p>
        </p:txBody>
      </p:sp>
      <p:pic>
        <p:nvPicPr>
          <p:cNvPr id="5" name="Picture 4" descr="Screen shot 2014-12-01 at 8.3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1549400"/>
            <a:ext cx="3236572" cy="204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4-12-01 at 8.3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7" y="3673928"/>
            <a:ext cx="2961653" cy="3111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Screen shot 2014-12-01 at 8.3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34" y="1549400"/>
            <a:ext cx="4298941" cy="510721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96427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set up </a:t>
            </a:r>
            <a:r>
              <a:rPr lang="en-US" dirty="0" err="1" smtClean="0"/>
              <a:t>shaders</a:t>
            </a:r>
            <a:r>
              <a:rPr lang="en-US" dirty="0" smtClean="0"/>
              <a:t> and textures…</a:t>
            </a:r>
            <a:endParaRPr lang="en-US" dirty="0"/>
          </a:p>
        </p:txBody>
      </p:sp>
      <p:pic>
        <p:nvPicPr>
          <p:cNvPr id="4" name="Picture 3" descr="Screen shot 2014-12-01 at 8.3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1403837"/>
            <a:ext cx="8082642" cy="54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8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the vertex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program?...</a:t>
            </a:r>
            <a:endParaRPr lang="en-US" dirty="0"/>
          </a:p>
        </p:txBody>
      </p:sp>
      <p:pic>
        <p:nvPicPr>
          <p:cNvPr id="4" name="Picture 3" descr="Screen shot 2014-12-01 at 8.3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100"/>
            <a:ext cx="9144000" cy="21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97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what is the fragment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program?...</a:t>
            </a:r>
            <a:endParaRPr lang="en-US" dirty="0"/>
          </a:p>
        </p:txBody>
      </p:sp>
      <p:pic>
        <p:nvPicPr>
          <p:cNvPr id="3" name="Picture 2" descr="Screen shot 2014-12-01 at 8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628"/>
            <a:ext cx="9144000" cy="39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54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90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rotations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Project 2A/2B: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3-05-26 at 4.1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50" y="2052810"/>
            <a:ext cx="4550199" cy="47289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6194" y="4236043"/>
            <a:ext cx="3920988" cy="2440440"/>
            <a:chOff x="426194" y="4236043"/>
            <a:chExt cx="3920988" cy="2440440"/>
          </a:xfrm>
        </p:grpSpPr>
        <p:grpSp>
          <p:nvGrpSpPr>
            <p:cNvPr id="7" name="Group 6"/>
            <p:cNvGrpSpPr/>
            <p:nvPr/>
          </p:nvGrpSpPr>
          <p:grpSpPr>
            <a:xfrm>
              <a:off x="3955083" y="4236043"/>
              <a:ext cx="392099" cy="843799"/>
              <a:chOff x="4006227" y="3596801"/>
              <a:chExt cx="392099" cy="843799"/>
            </a:xfrm>
          </p:grpSpPr>
          <p:sp>
            <p:nvSpPr>
              <p:cNvPr id="5" name="Isosceles Triangle 4"/>
              <p:cNvSpPr/>
              <p:nvPr/>
            </p:nvSpPr>
            <p:spPr>
              <a:xfrm>
                <a:off x="4006227" y="3596801"/>
                <a:ext cx="392099" cy="4091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151133" y="4005916"/>
                <a:ext cx="110811" cy="4346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6194" y="4645158"/>
              <a:ext cx="174739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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Small rotations</a:t>
              </a:r>
            </a:p>
            <a:p>
              <a:r>
                <a:rPr lang="en-US" dirty="0">
                  <a:solidFill>
                    <a:prstClr val="black"/>
                  </a:solidFill>
                  <a:sym typeface="Wingdings"/>
                </a:rPr>
                <a:t>a</a:t>
              </a:r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round up axis for as long as you hold button down.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670682" y="4645158"/>
              <a:ext cx="2113924" cy="230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369021" y="4236043"/>
            <a:ext cx="2774979" cy="2545756"/>
            <a:chOff x="4885793" y="4236043"/>
            <a:chExt cx="2774979" cy="2545756"/>
          </a:xfrm>
        </p:grpSpPr>
        <p:grpSp>
          <p:nvGrpSpPr>
            <p:cNvPr id="13" name="Group 12"/>
            <p:cNvGrpSpPr/>
            <p:nvPr/>
          </p:nvGrpSpPr>
          <p:grpSpPr>
            <a:xfrm>
              <a:off x="4885793" y="4236043"/>
              <a:ext cx="392099" cy="843799"/>
              <a:chOff x="4936937" y="3596801"/>
              <a:chExt cx="392099" cy="843799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4936937" y="3596801"/>
                <a:ext cx="392099" cy="4091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81843" y="4005916"/>
                <a:ext cx="110811" cy="4346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913375" y="4750474"/>
              <a:ext cx="174739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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Large rotations</a:t>
              </a:r>
            </a:p>
            <a:p>
              <a:r>
                <a:rPr lang="en-US" dirty="0">
                  <a:solidFill>
                    <a:prstClr val="black"/>
                  </a:solidFill>
                  <a:sym typeface="Wingdings"/>
                </a:rPr>
                <a:t>a</a:t>
              </a:r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round up axis for as long as you hold button down.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5423156" y="4540830"/>
              <a:ext cx="490219" cy="33445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729588" y="2204465"/>
            <a:ext cx="4270128" cy="2308324"/>
            <a:chOff x="4885793" y="3172556"/>
            <a:chExt cx="4270128" cy="2308324"/>
          </a:xfrm>
        </p:grpSpPr>
        <p:grpSp>
          <p:nvGrpSpPr>
            <p:cNvPr id="21" name="Group 20"/>
            <p:cNvGrpSpPr/>
            <p:nvPr/>
          </p:nvGrpSpPr>
          <p:grpSpPr>
            <a:xfrm>
              <a:off x="4885793" y="3487937"/>
              <a:ext cx="392099" cy="843799"/>
              <a:chOff x="4936937" y="2848695"/>
              <a:chExt cx="392099" cy="843799"/>
            </a:xfrm>
          </p:grpSpPr>
          <p:sp>
            <p:nvSpPr>
              <p:cNvPr id="24" name="Isosceles Triangle 23"/>
              <p:cNvSpPr/>
              <p:nvPr/>
            </p:nvSpPr>
            <p:spPr>
              <a:xfrm>
                <a:off x="4936937" y="2848695"/>
                <a:ext cx="392099" cy="4091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081843" y="3257810"/>
                <a:ext cx="110811" cy="4346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08524" y="3172556"/>
              <a:ext cx="174739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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Large rotations</a:t>
              </a:r>
            </a:p>
            <a:p>
              <a:r>
                <a:rPr lang="en-US" dirty="0">
                  <a:solidFill>
                    <a:prstClr val="black"/>
                  </a:solidFill>
                  <a:sym typeface="Wingdings"/>
                </a:rPr>
                <a:t>a</a:t>
              </a:r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round “up cross view” for as long as you hold button down.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277892" y="3412484"/>
              <a:ext cx="2130633" cy="32185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6382" y="2052810"/>
            <a:ext cx="3963607" cy="2308324"/>
            <a:chOff x="7078162" y="3172556"/>
            <a:chExt cx="3963607" cy="2308324"/>
          </a:xfrm>
        </p:grpSpPr>
        <p:grpSp>
          <p:nvGrpSpPr>
            <p:cNvPr id="30" name="Group 29"/>
            <p:cNvGrpSpPr/>
            <p:nvPr/>
          </p:nvGrpSpPr>
          <p:grpSpPr>
            <a:xfrm>
              <a:off x="10649670" y="4278833"/>
              <a:ext cx="392099" cy="843799"/>
              <a:chOff x="10700814" y="3639591"/>
              <a:chExt cx="392099" cy="843799"/>
            </a:xfrm>
          </p:grpSpPr>
          <p:sp>
            <p:nvSpPr>
              <p:cNvPr id="33" name="Isosceles Triangle 32"/>
              <p:cNvSpPr/>
              <p:nvPr/>
            </p:nvSpPr>
            <p:spPr>
              <a:xfrm>
                <a:off x="10700814" y="3639591"/>
                <a:ext cx="392099" cy="4091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845720" y="4048706"/>
                <a:ext cx="110811" cy="4346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Tw Cen M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078162" y="3172556"/>
              <a:ext cx="207775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</a:t>
              </a:r>
            </a:p>
            <a:p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Medium rotations</a:t>
              </a:r>
            </a:p>
            <a:p>
              <a:r>
                <a:rPr lang="en-US" dirty="0">
                  <a:solidFill>
                    <a:prstClr val="black"/>
                  </a:solidFill>
                  <a:sym typeface="Wingdings"/>
                </a:rPr>
                <a:t>a</a:t>
              </a:r>
              <a:r>
                <a:rPr lang="en-US" dirty="0" smtClean="0">
                  <a:solidFill>
                    <a:prstClr val="black"/>
                  </a:solidFill>
                  <a:sym typeface="Wingdings"/>
                </a:rPr>
                <a:t>round combination of up &amp; “up cross view” for as long as you hold button down.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8331174" y="3412484"/>
              <a:ext cx="2318496" cy="8663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6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88995" cy="990600"/>
          </a:xfrm>
        </p:spPr>
        <p:txBody>
          <a:bodyPr/>
          <a:lstStyle/>
          <a:p>
            <a:r>
              <a:rPr lang="en-US" dirty="0" smtClean="0"/>
              <a:t>Improved rotations: trackball</a:t>
            </a:r>
            <a:endParaRPr lang="en-US" dirty="0"/>
          </a:p>
        </p:txBody>
      </p:sp>
      <p:pic>
        <p:nvPicPr>
          <p:cNvPr id="6" name="Picture 5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7" y="1619412"/>
            <a:ext cx="6916597" cy="46110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3425" y="2539921"/>
            <a:ext cx="1950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Only rotates while trackball is spun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50540" cy="990600"/>
          </a:xfrm>
        </p:spPr>
        <p:txBody>
          <a:bodyPr/>
          <a:lstStyle/>
          <a:p>
            <a:r>
              <a:rPr lang="en-US" dirty="0" smtClean="0"/>
              <a:t>Improved rotations: trackball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Idea: approximate trackball interface with traditional mouse interface</a:t>
            </a:r>
          </a:p>
          <a:p>
            <a:r>
              <a:rPr lang="en-US" dirty="0" smtClean="0"/>
              <a:t>Camera movement occurs when the mouse is moving</a:t>
            </a:r>
          </a:p>
          <a:p>
            <a:r>
              <a:rPr lang="en-US" dirty="0" smtClean="0"/>
              <a:t>The camera does not move when the button is clicked, but the mouse does not move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50540" cy="990600"/>
          </a:xfrm>
        </p:spPr>
        <p:txBody>
          <a:bodyPr/>
          <a:lstStyle/>
          <a:p>
            <a:r>
              <a:rPr lang="en-US" dirty="0" smtClean="0"/>
              <a:t>Improved rotations: trackball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Imagine your scene is contained within a sphere.</a:t>
            </a:r>
          </a:p>
          <a:p>
            <a:r>
              <a:rPr lang="en-US" dirty="0" smtClean="0"/>
              <a:t>When you push the mouse button, the cursor is over a pixel and the ray corresponding to that pixel intersects the sphere.</a:t>
            </a:r>
          </a:p>
          <a:p>
            <a:r>
              <a:rPr lang="en-US" dirty="0" smtClean="0"/>
              <a:t>Idea: every subsequent mouse movement (while the button is pushed) should rotate the intersection of the sphere so that it is still under the cursor.</a:t>
            </a:r>
          </a:p>
        </p:txBody>
      </p:sp>
    </p:spTree>
    <p:extLst>
      <p:ext uri="{BB962C8B-B14F-4D97-AF65-F5344CB8AC3E}">
        <p14:creationId xmlns:p14="http://schemas.microsoft.com/office/powerpoint/2010/main" val="59245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50540" cy="990600"/>
          </a:xfrm>
        </p:spPr>
        <p:txBody>
          <a:bodyPr/>
          <a:lstStyle/>
          <a:p>
            <a:r>
              <a:rPr lang="en-US" dirty="0" smtClean="0"/>
              <a:t>Improved rotations: trackball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65560" y="2226920"/>
            <a:ext cx="2093976" cy="20877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/>
            </a:endParaRPr>
          </a:p>
        </p:txBody>
      </p:sp>
      <p:cxnSp>
        <p:nvCxnSpPr>
          <p:cNvPr id="7" name="Straight Connector 6"/>
          <p:cNvCxnSpPr>
            <a:stCxn id="5" idx="2"/>
            <a:endCxn id="5" idx="6"/>
          </p:cNvCxnSpPr>
          <p:nvPr/>
        </p:nvCxnSpPr>
        <p:spPr>
          <a:xfrm>
            <a:off x="1165560" y="3270789"/>
            <a:ext cx="20939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4"/>
            <a:endCxn id="5" idx="0"/>
          </p:cNvCxnSpPr>
          <p:nvPr/>
        </p:nvCxnSpPr>
        <p:spPr>
          <a:xfrm flipV="1">
            <a:off x="2212548" y="2226920"/>
            <a:ext cx="0" cy="2087737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21287" y="2042254"/>
            <a:ext cx="1579303" cy="932772"/>
            <a:chOff x="421287" y="2042254"/>
            <a:chExt cx="1579303" cy="932772"/>
          </a:xfrm>
        </p:grpSpPr>
        <p:sp>
          <p:nvSpPr>
            <p:cNvPr id="11" name="Oval 10"/>
            <p:cNvSpPr/>
            <p:nvPr/>
          </p:nvSpPr>
          <p:spPr>
            <a:xfrm>
              <a:off x="1826625" y="2827144"/>
              <a:ext cx="173965" cy="1478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1287" y="2042254"/>
              <a:ext cx="121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Click here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5147" y="2411586"/>
              <a:ext cx="591478" cy="4155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156209" y="2194654"/>
            <a:ext cx="2093976" cy="2087737"/>
            <a:chOff x="4156209" y="2194654"/>
            <a:chExt cx="2093976" cy="2087737"/>
          </a:xfrm>
        </p:grpSpPr>
        <p:sp>
          <p:nvSpPr>
            <p:cNvPr id="16" name="Oval 15"/>
            <p:cNvSpPr/>
            <p:nvPr/>
          </p:nvSpPr>
          <p:spPr>
            <a:xfrm>
              <a:off x="4156209" y="2194654"/>
              <a:ext cx="2093976" cy="20877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/>
              </a:endParaRPr>
            </a:p>
          </p:txBody>
        </p:sp>
        <p:cxnSp>
          <p:nvCxnSpPr>
            <p:cNvPr id="17" name="Straight Connector 16"/>
            <p:cNvCxnSpPr>
              <a:stCxn id="16" idx="2"/>
              <a:endCxn id="16" idx="6"/>
            </p:cNvCxnSpPr>
            <p:nvPr/>
          </p:nvCxnSpPr>
          <p:spPr>
            <a:xfrm>
              <a:off x="4156209" y="3238523"/>
              <a:ext cx="209397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6" idx="4"/>
              <a:endCxn id="16" idx="0"/>
            </p:cNvCxnSpPr>
            <p:nvPr/>
          </p:nvCxnSpPr>
          <p:spPr>
            <a:xfrm flipV="1">
              <a:off x="5203197" y="2194654"/>
              <a:ext cx="0" cy="2087737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411936" y="2009988"/>
            <a:ext cx="2032227" cy="1302476"/>
            <a:chOff x="421287" y="2042254"/>
            <a:chExt cx="2032227" cy="1302476"/>
          </a:xfrm>
        </p:grpSpPr>
        <p:sp>
          <p:nvSpPr>
            <p:cNvPr id="20" name="Oval 19"/>
            <p:cNvSpPr/>
            <p:nvPr/>
          </p:nvSpPr>
          <p:spPr>
            <a:xfrm>
              <a:off x="2125565" y="3196848"/>
              <a:ext cx="173965" cy="1478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1287" y="2042254"/>
              <a:ext cx="203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Move mouse here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22" name="Straight Arrow Connector 21"/>
            <p:cNvCxnSpPr>
              <a:endCxn id="20" idx="1"/>
            </p:cNvCxnSpPr>
            <p:nvPr/>
          </p:nvCxnSpPr>
          <p:spPr>
            <a:xfrm>
              <a:off x="1235147" y="2411586"/>
              <a:ext cx="915895" cy="8069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994458" y="2120713"/>
            <a:ext cx="2093976" cy="2087737"/>
            <a:chOff x="4156209" y="2194654"/>
            <a:chExt cx="2093976" cy="2087737"/>
          </a:xfrm>
        </p:grpSpPr>
        <p:sp>
          <p:nvSpPr>
            <p:cNvPr id="26" name="Oval 25"/>
            <p:cNvSpPr/>
            <p:nvPr/>
          </p:nvSpPr>
          <p:spPr>
            <a:xfrm>
              <a:off x="4156209" y="2194654"/>
              <a:ext cx="2093976" cy="20877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217095" y="3577784"/>
              <a:ext cx="198210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7627" y="2225100"/>
              <a:ext cx="0" cy="2013797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250185" y="1936047"/>
            <a:ext cx="2195783" cy="1302476"/>
            <a:chOff x="421287" y="2042254"/>
            <a:chExt cx="2195783" cy="1302476"/>
          </a:xfrm>
        </p:grpSpPr>
        <p:sp>
          <p:nvSpPr>
            <p:cNvPr id="30" name="Oval 29"/>
            <p:cNvSpPr/>
            <p:nvPr/>
          </p:nvSpPr>
          <p:spPr>
            <a:xfrm>
              <a:off x="2125565" y="3196848"/>
              <a:ext cx="173965" cy="1478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1287" y="2042254"/>
              <a:ext cx="21957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Then sphere should move too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5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 pixel storage:</a:t>
            </a:r>
          </a:p>
          <a:p>
            <a:pPr lvl="1"/>
            <a:r>
              <a:rPr lang="en-US" dirty="0" smtClean="0"/>
              <a:t>RGB: 3 bytes</a:t>
            </a:r>
          </a:p>
          <a:p>
            <a:pPr lvl="1"/>
            <a:r>
              <a:rPr lang="en-US" dirty="0" smtClean="0"/>
              <a:t>Alpha: 1 byte</a:t>
            </a:r>
          </a:p>
          <a:p>
            <a:pPr lvl="1"/>
            <a:r>
              <a:rPr lang="en-US" dirty="0" smtClean="0"/>
              <a:t>Z: 4 bytes</a:t>
            </a:r>
          </a:p>
          <a:p>
            <a:pPr lvl="1"/>
            <a:endParaRPr lang="en-US" dirty="0"/>
          </a:p>
          <a:p>
            <a:r>
              <a:rPr lang="en-US" dirty="0" smtClean="0"/>
              <a:t>Alpha used to control blending of current color and new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9652" cy="990600"/>
          </a:xfrm>
        </p:spPr>
        <p:txBody>
          <a:bodyPr/>
          <a:lstStyle/>
          <a:p>
            <a:r>
              <a:rPr lang="en-US" dirty="0" smtClean="0"/>
              <a:t>How to do the rotations?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Best way: use quaternions</a:t>
            </a:r>
          </a:p>
          <a:p>
            <a:pPr lvl="1"/>
            <a:r>
              <a:rPr lang="en-US" dirty="0" smtClean="0"/>
              <a:t>Number system that extends complex numbers</a:t>
            </a:r>
          </a:p>
          <a:p>
            <a:pPr lvl="1"/>
            <a:r>
              <a:rPr lang="en-US" dirty="0" smtClean="0"/>
              <a:t>Applies to mechanics to 3D space</a:t>
            </a:r>
          </a:p>
          <a:p>
            <a:pPr lvl="1"/>
            <a:r>
              <a:rPr lang="en-US" dirty="0" smtClean="0"/>
              <a:t>Would be a very long lecture!</a:t>
            </a:r>
          </a:p>
          <a:p>
            <a:r>
              <a:rPr lang="en-US" dirty="0" smtClean="0"/>
              <a:t>Simple way:</a:t>
            </a:r>
          </a:p>
          <a:p>
            <a:pPr lvl="1"/>
            <a:r>
              <a:rPr lang="en-US" dirty="0" smtClean="0"/>
              <a:t>Take “dx” and “</a:t>
            </a:r>
            <a:r>
              <a:rPr lang="en-US" dirty="0" err="1" smtClean="0"/>
              <a:t>dy</a:t>
            </a:r>
            <a:r>
              <a:rPr lang="en-US" dirty="0" smtClean="0"/>
              <a:t>” in pixels, and then do</a:t>
            </a:r>
          </a:p>
          <a:p>
            <a:pPr lvl="2"/>
            <a:r>
              <a:rPr lang="en-US" dirty="0" err="1" smtClean="0"/>
              <a:t>RotateAroundUp</a:t>
            </a:r>
            <a:r>
              <a:rPr lang="en-US" dirty="0" smtClean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*factor);</a:t>
            </a:r>
          </a:p>
          <a:p>
            <a:pPr lvl="2"/>
            <a:r>
              <a:rPr lang="en-US" dirty="0" err="1" smtClean="0"/>
              <a:t>RotateAroundUpCrossView</a:t>
            </a:r>
            <a:r>
              <a:rPr lang="en-US" dirty="0" smtClean="0"/>
              <a:t>(dx*factor);</a:t>
            </a:r>
          </a:p>
          <a:p>
            <a:pPr lvl="1"/>
            <a:r>
              <a:rPr lang="en-US" dirty="0"/>
              <a:t>Factors vary based on level of </a:t>
            </a:r>
            <a:r>
              <a:rPr lang="en-US" dirty="0" smtClean="0"/>
              <a:t>zoom</a:t>
            </a:r>
          </a:p>
          <a:p>
            <a:pPr lvl="1"/>
            <a:r>
              <a:rPr lang="en-US" dirty="0" smtClean="0"/>
              <a:t>Can create weird effects based on order of rotations</a:t>
            </a:r>
          </a:p>
          <a:p>
            <a:pPr lvl="2"/>
            <a:r>
              <a:rPr lang="en-US" dirty="0" smtClean="0"/>
              <a:t>Users rarely notice in practice</a:t>
            </a:r>
          </a:p>
        </p:txBody>
      </p:sp>
    </p:spTree>
    <p:extLst>
      <p:ext uri="{BB962C8B-B14F-4D97-AF65-F5344CB8AC3E}">
        <p14:creationId xmlns:p14="http://schemas.microsoft.com/office/powerpoint/2010/main" val="20071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</a:t>
            </a:r>
            <a:r>
              <a:rPr lang="en-US" dirty="0" err="1" smtClean="0"/>
              <a:t>Renderin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66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838200"/>
          </a:xfrm>
          <a:noFill/>
          <a:ln/>
        </p:spPr>
        <p:txBody>
          <a:bodyPr/>
          <a:lstStyle/>
          <a:p>
            <a:r>
              <a:rPr lang="en-US" sz="3200"/>
              <a:t>Large Scale Visualization</a:t>
            </a:r>
            <a:br>
              <a:rPr lang="en-US" sz="3200"/>
            </a:br>
            <a:r>
              <a:rPr lang="en-US" sz="3200"/>
              <a:t>with Cluster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133600"/>
            <a:ext cx="6553200" cy="3200400"/>
          </a:xfrm>
          <a:noFill/>
          <a:ln/>
        </p:spPr>
        <p:txBody>
          <a:bodyPr/>
          <a:lstStyle/>
          <a:p>
            <a:pPr marL="342900" indent="-171450"/>
            <a:endParaRPr lang="en-US" sz="2800"/>
          </a:p>
          <a:p>
            <a:pPr marL="342900" indent="-171450"/>
            <a:r>
              <a:rPr lang="en-US" sz="2800"/>
              <a:t>Linux Cluster Institute Workshop</a:t>
            </a:r>
            <a:endParaRPr lang="en-US" sz="200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/>
            <a:r>
              <a:rPr lang="en-US" sz="2000"/>
              <a:t>October 1, 2004</a:t>
            </a:r>
            <a:endParaRPr 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/>
            <a:endParaRPr 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lnSpc>
                <a:spcPts val="2000"/>
              </a:lnSpc>
            </a:pPr>
            <a:r>
              <a:rPr lang="en-US" sz="2000"/>
              <a:t>Kenneth Moreland</a:t>
            </a:r>
          </a:p>
          <a:p>
            <a:pPr marL="342900" indent="-171450">
              <a:lnSpc>
                <a:spcPts val="2000"/>
              </a:lnSpc>
            </a:pPr>
            <a:r>
              <a:rPr lang="en-US" sz="2000"/>
              <a:t>Sandia National Laboratories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6438" y="6283325"/>
            <a:ext cx="51911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defTabSz="914400" eaLnBrk="0" hangingPunct="0"/>
            <a:r>
              <a:rPr lang="en-US" sz="900" smtClean="0">
                <a:solidFill>
                  <a:srgbClr val="000000"/>
                </a:solidFill>
                <a:latin typeface="Helvetica" charset="0"/>
              </a:rPr>
              <a:t>Sandia is a multiprogram laboratory operated by Sandia Corporation, a Lockheed Martin Company,</a:t>
            </a:r>
            <a:br>
              <a:rPr lang="en-US" sz="900" smtClean="0">
                <a:solidFill>
                  <a:srgbClr val="000000"/>
                </a:solidFill>
                <a:latin typeface="Helvetica" charset="0"/>
              </a:rPr>
            </a:br>
            <a:r>
              <a:rPr lang="en-US" sz="900" smtClean="0">
                <a:solidFill>
                  <a:srgbClr val="000000"/>
                </a:solidFill>
                <a:latin typeface="Helvetica" charset="0"/>
              </a:rPr>
              <a:t>for the United States Department of Energy’s National Nuclear Security Administration</a:t>
            </a:r>
            <a:br>
              <a:rPr lang="en-US" sz="900" smtClean="0">
                <a:solidFill>
                  <a:srgbClr val="000000"/>
                </a:solidFill>
                <a:latin typeface="Helvetica" charset="0"/>
              </a:rPr>
            </a:br>
            <a:r>
              <a:rPr lang="en-US" sz="900" smtClean="0">
                <a:solidFill>
                  <a:srgbClr val="000000"/>
                </a:solidFill>
                <a:latin typeface="Helvetica" charset="0"/>
              </a:rPr>
              <a:t> under contract DE-AC04-94AL85000.</a:t>
            </a:r>
          </a:p>
        </p:txBody>
      </p:sp>
      <p:pic>
        <p:nvPicPr>
          <p:cNvPr id="4105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324600"/>
            <a:ext cx="11049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07" name="Picture 11" descr="NNSAlogo041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562600"/>
            <a:ext cx="9144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ASC bl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7445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4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3" name="Rectangle 3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Graphics Pipeline</a:t>
            </a:r>
          </a:p>
        </p:txBody>
      </p:sp>
      <p:sp>
        <p:nvSpPr>
          <p:cNvPr id="68611" name="Oval 3"/>
          <p:cNvSpPr>
            <a:spLocks noChangeArrowheads="1"/>
          </p:cNvSpPr>
          <p:nvPr/>
        </p:nvSpPr>
        <p:spPr bwMode="auto">
          <a:xfrm>
            <a:off x="304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2" name="Oval 4"/>
          <p:cNvSpPr>
            <a:spLocks noChangeArrowheads="1"/>
          </p:cNvSpPr>
          <p:nvPr/>
        </p:nvSpPr>
        <p:spPr bwMode="auto">
          <a:xfrm>
            <a:off x="381000" y="20574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3" name="Oval 5"/>
          <p:cNvSpPr>
            <a:spLocks noChangeArrowheads="1"/>
          </p:cNvSpPr>
          <p:nvPr/>
        </p:nvSpPr>
        <p:spPr bwMode="auto">
          <a:xfrm>
            <a:off x="5334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4" name="Oval 6"/>
          <p:cNvSpPr>
            <a:spLocks noChangeArrowheads="1"/>
          </p:cNvSpPr>
          <p:nvPr/>
        </p:nvSpPr>
        <p:spPr bwMode="auto">
          <a:xfrm>
            <a:off x="1447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5" name="Oval 7"/>
          <p:cNvSpPr>
            <a:spLocks noChangeArrowheads="1"/>
          </p:cNvSpPr>
          <p:nvPr/>
        </p:nvSpPr>
        <p:spPr bwMode="auto">
          <a:xfrm>
            <a:off x="1066800" y="21336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V="1">
            <a:off x="1143000" y="20574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7" name="Oval 9"/>
          <p:cNvSpPr>
            <a:spLocks noChangeArrowheads="1"/>
          </p:cNvSpPr>
          <p:nvPr/>
        </p:nvSpPr>
        <p:spPr bwMode="auto">
          <a:xfrm>
            <a:off x="1600200" y="21336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1066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>
            <a:off x="1143000" y="20574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152400" y="1524000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Points</a:t>
            </a: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990600" y="16002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Lines</a:t>
            </a:r>
          </a:p>
        </p:txBody>
      </p:sp>
      <p:grpSp>
        <p:nvGrpSpPr>
          <p:cNvPr id="68622" name="Group 14"/>
          <p:cNvGrpSpPr>
            <a:grpSpLocks/>
          </p:cNvGrpSpPr>
          <p:nvPr/>
        </p:nvGrpSpPr>
        <p:grpSpPr bwMode="auto">
          <a:xfrm rot="-3556397">
            <a:off x="1828800" y="1828800"/>
            <a:ext cx="609600" cy="533400"/>
            <a:chOff x="1248" y="1200"/>
            <a:chExt cx="384" cy="336"/>
          </a:xfrm>
        </p:grpSpPr>
        <p:sp>
          <p:nvSpPr>
            <p:cNvPr id="68623" name="AutoShape 15"/>
            <p:cNvSpPr>
              <a:spLocks noChangeArrowheads="1"/>
            </p:cNvSpPr>
            <p:nvPr/>
          </p:nvSpPr>
          <p:spPr bwMode="auto">
            <a:xfrm>
              <a:off x="1296" y="124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24" name="Oval 16"/>
            <p:cNvSpPr>
              <a:spLocks noChangeArrowheads="1"/>
            </p:cNvSpPr>
            <p:nvPr/>
          </p:nvSpPr>
          <p:spPr bwMode="auto">
            <a:xfrm>
              <a:off x="1392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25" name="Oval 17"/>
            <p:cNvSpPr>
              <a:spLocks noChangeArrowheads="1"/>
            </p:cNvSpPr>
            <p:nvPr/>
          </p:nvSpPr>
          <p:spPr bwMode="auto">
            <a:xfrm>
              <a:off x="1248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26" name="Oval 18"/>
            <p:cNvSpPr>
              <a:spLocks noChangeArrowheads="1"/>
            </p:cNvSpPr>
            <p:nvPr/>
          </p:nvSpPr>
          <p:spPr bwMode="auto">
            <a:xfrm>
              <a:off x="1536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68627" name="Group 19"/>
          <p:cNvGrpSpPr>
            <a:grpSpLocks/>
          </p:cNvGrpSpPr>
          <p:nvPr/>
        </p:nvGrpSpPr>
        <p:grpSpPr bwMode="auto">
          <a:xfrm rot="-5640073">
            <a:off x="2095500" y="1866900"/>
            <a:ext cx="609600" cy="533400"/>
            <a:chOff x="1632" y="1200"/>
            <a:chExt cx="384" cy="336"/>
          </a:xfrm>
        </p:grpSpPr>
        <p:sp>
          <p:nvSpPr>
            <p:cNvPr id="68628" name="AutoShape 20"/>
            <p:cNvSpPr>
              <a:spLocks noChangeArrowheads="1"/>
            </p:cNvSpPr>
            <p:nvPr/>
          </p:nvSpPr>
          <p:spPr bwMode="auto">
            <a:xfrm>
              <a:off x="1680" y="124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29" name="Oval 21"/>
            <p:cNvSpPr>
              <a:spLocks noChangeArrowheads="1"/>
            </p:cNvSpPr>
            <p:nvPr/>
          </p:nvSpPr>
          <p:spPr bwMode="auto">
            <a:xfrm>
              <a:off x="1776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30" name="Oval 22"/>
            <p:cNvSpPr>
              <a:spLocks noChangeArrowheads="1"/>
            </p:cNvSpPr>
            <p:nvPr/>
          </p:nvSpPr>
          <p:spPr bwMode="auto">
            <a:xfrm>
              <a:off x="1632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8631" name="Oval 23"/>
            <p:cNvSpPr>
              <a:spLocks noChangeArrowheads="1"/>
            </p:cNvSpPr>
            <p:nvPr/>
          </p:nvSpPr>
          <p:spPr bwMode="auto">
            <a:xfrm>
              <a:off x="1920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68632" name="Text Box 24"/>
          <p:cNvSpPr txBox="1">
            <a:spLocks noChangeArrowheads="1"/>
          </p:cNvSpPr>
          <p:nvPr/>
        </p:nvSpPr>
        <p:spPr bwMode="auto">
          <a:xfrm>
            <a:off x="1752600" y="15240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Polygons</a:t>
            </a:r>
          </a:p>
        </p:txBody>
      </p:sp>
      <p:sp>
        <p:nvSpPr>
          <p:cNvPr id="68633" name="Line 25"/>
          <p:cNvSpPr>
            <a:spLocks noChangeShapeType="1"/>
          </p:cNvSpPr>
          <p:nvPr/>
        </p:nvSpPr>
        <p:spPr bwMode="auto">
          <a:xfrm flipH="1">
            <a:off x="228600" y="2514600"/>
            <a:ext cx="251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34" name="Line 26"/>
          <p:cNvSpPr>
            <a:spLocks noChangeShapeType="1"/>
          </p:cNvSpPr>
          <p:nvPr/>
        </p:nvSpPr>
        <p:spPr bwMode="auto">
          <a:xfrm>
            <a:off x="457200" y="3962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35" name="Line 27"/>
          <p:cNvSpPr>
            <a:spLocks noChangeShapeType="1"/>
          </p:cNvSpPr>
          <p:nvPr/>
        </p:nvSpPr>
        <p:spPr bwMode="auto">
          <a:xfrm flipV="1">
            <a:off x="457200" y="25146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36" name="Rectangle 28"/>
          <p:cNvSpPr>
            <a:spLocks noChangeArrowheads="1"/>
          </p:cNvSpPr>
          <p:nvPr/>
        </p:nvSpPr>
        <p:spPr bwMode="auto">
          <a:xfrm>
            <a:off x="838200" y="2667000"/>
            <a:ext cx="6934200" cy="2362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Rendering Hardware</a:t>
            </a:r>
          </a:p>
        </p:txBody>
      </p:sp>
      <p:sp>
        <p:nvSpPr>
          <p:cNvPr id="68637" name="Rectangle 29"/>
          <p:cNvSpPr>
            <a:spLocks noChangeArrowheads="1"/>
          </p:cNvSpPr>
          <p:nvPr/>
        </p:nvSpPr>
        <p:spPr bwMode="auto">
          <a:xfrm>
            <a:off x="990600" y="3124200"/>
            <a:ext cx="2971800" cy="16764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Geometric Processing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Translation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Lighting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Clipping</a:t>
            </a:r>
          </a:p>
          <a:p>
            <a:pPr algn="ctr" defTabSz="914400" eaLnBrk="0" hangingPunct="0"/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38" name="Line 30"/>
          <p:cNvSpPr>
            <a:spLocks noChangeShapeType="1"/>
          </p:cNvSpPr>
          <p:nvPr/>
        </p:nvSpPr>
        <p:spPr bwMode="auto">
          <a:xfrm>
            <a:off x="3962400" y="3962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4648200" y="3124200"/>
            <a:ext cx="2971800" cy="16764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Rasterization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Polygon Filling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Interpolation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Texture Application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Hidden Surface Removal</a:t>
            </a:r>
          </a:p>
        </p:txBody>
      </p:sp>
      <p:sp>
        <p:nvSpPr>
          <p:cNvPr id="68640" name="Rectangle 32"/>
          <p:cNvSpPr>
            <a:spLocks noChangeArrowheads="1"/>
          </p:cNvSpPr>
          <p:nvPr/>
        </p:nvSpPr>
        <p:spPr bwMode="auto">
          <a:xfrm>
            <a:off x="6324600" y="5257800"/>
            <a:ext cx="2514600" cy="1447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Frame Buffer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Display</a:t>
            </a:r>
          </a:p>
        </p:txBody>
      </p:sp>
      <p:sp>
        <p:nvSpPr>
          <p:cNvPr id="68641" name="Line 33"/>
          <p:cNvSpPr>
            <a:spLocks noChangeShapeType="1"/>
          </p:cNvSpPr>
          <p:nvPr/>
        </p:nvSpPr>
        <p:spPr bwMode="auto">
          <a:xfrm>
            <a:off x="7620000" y="3962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642" name="Line 34"/>
          <p:cNvSpPr>
            <a:spLocks noChangeShapeType="1"/>
          </p:cNvSpPr>
          <p:nvPr/>
        </p:nvSpPr>
        <p:spPr bwMode="auto">
          <a:xfrm>
            <a:off x="8153400" y="39624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7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838200" y="2667000"/>
            <a:ext cx="6934200" cy="2362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Rendering Hardware</a:t>
            </a:r>
          </a:p>
        </p:txBody>
      </p:sp>
      <p:sp>
        <p:nvSpPr>
          <p:cNvPr id="69669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Graphics Pipelines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990600" y="3124200"/>
            <a:ext cx="2971800" cy="16764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Geometric Processing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Translation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Lighting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Clipping</a:t>
            </a:r>
          </a:p>
          <a:p>
            <a:pPr algn="ctr" defTabSz="914400" eaLnBrk="0" hangingPunct="0"/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3962400" y="3962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648200" y="3124200"/>
            <a:ext cx="2971800" cy="16764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Rasterization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Polygon Filling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Interpolation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Texture Application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Hidden Surface Removal</a:t>
            </a:r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457200" y="3962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 flipV="1">
            <a:off x="457200" y="25146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6324600" y="5257800"/>
            <a:ext cx="2514600" cy="1447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400" b="1" smtClean="0">
                <a:solidFill>
                  <a:srgbClr val="000000"/>
                </a:solidFill>
                <a:latin typeface="Times New Roman" charset="0"/>
              </a:rPr>
              <a:t>Frame Buffer</a:t>
            </a:r>
          </a:p>
          <a:p>
            <a:pPr algn="ctr"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Display</a:t>
            </a:r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7620000" y="3962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8153400" y="39624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 flipH="1">
            <a:off x="2819400" y="1981200"/>
            <a:ext cx="685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3581400" y="1676400"/>
            <a:ext cx="4541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z="2400" smtClean="0">
                <a:solidFill>
                  <a:srgbClr val="000000"/>
                </a:solidFill>
                <a:latin typeface="Times New Roman" charset="0"/>
              </a:rPr>
              <a:t>Each loaded/calculated individually</a:t>
            </a:r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304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381000" y="20574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5334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1447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0" name="Oval 18"/>
          <p:cNvSpPr>
            <a:spLocks noChangeArrowheads="1"/>
          </p:cNvSpPr>
          <p:nvPr/>
        </p:nvSpPr>
        <p:spPr bwMode="auto">
          <a:xfrm>
            <a:off x="1066800" y="21336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 flipV="1">
            <a:off x="1143000" y="20574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2" name="Oval 20"/>
          <p:cNvSpPr>
            <a:spLocks noChangeArrowheads="1"/>
          </p:cNvSpPr>
          <p:nvPr/>
        </p:nvSpPr>
        <p:spPr bwMode="auto">
          <a:xfrm>
            <a:off x="1600200" y="21336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10668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4" name="Line 22"/>
          <p:cNvSpPr>
            <a:spLocks noChangeShapeType="1"/>
          </p:cNvSpPr>
          <p:nvPr/>
        </p:nvSpPr>
        <p:spPr bwMode="auto">
          <a:xfrm>
            <a:off x="1143000" y="20574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152400" y="1524000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Points</a:t>
            </a: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990600" y="16002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Lines</a:t>
            </a:r>
          </a:p>
        </p:txBody>
      </p:sp>
      <p:grpSp>
        <p:nvGrpSpPr>
          <p:cNvPr id="69657" name="Group 25"/>
          <p:cNvGrpSpPr>
            <a:grpSpLocks/>
          </p:cNvGrpSpPr>
          <p:nvPr/>
        </p:nvGrpSpPr>
        <p:grpSpPr bwMode="auto">
          <a:xfrm rot="-3556397">
            <a:off x="1828800" y="1828800"/>
            <a:ext cx="609600" cy="533400"/>
            <a:chOff x="1248" y="1200"/>
            <a:chExt cx="384" cy="336"/>
          </a:xfrm>
        </p:grpSpPr>
        <p:sp>
          <p:nvSpPr>
            <p:cNvPr id="69658" name="AutoShape 26"/>
            <p:cNvSpPr>
              <a:spLocks noChangeArrowheads="1"/>
            </p:cNvSpPr>
            <p:nvPr/>
          </p:nvSpPr>
          <p:spPr bwMode="auto">
            <a:xfrm>
              <a:off x="1296" y="124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59" name="Oval 27"/>
            <p:cNvSpPr>
              <a:spLocks noChangeArrowheads="1"/>
            </p:cNvSpPr>
            <p:nvPr/>
          </p:nvSpPr>
          <p:spPr bwMode="auto">
            <a:xfrm>
              <a:off x="1392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60" name="Oval 28"/>
            <p:cNvSpPr>
              <a:spLocks noChangeArrowheads="1"/>
            </p:cNvSpPr>
            <p:nvPr/>
          </p:nvSpPr>
          <p:spPr bwMode="auto">
            <a:xfrm>
              <a:off x="1248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61" name="Oval 29"/>
            <p:cNvSpPr>
              <a:spLocks noChangeArrowheads="1"/>
            </p:cNvSpPr>
            <p:nvPr/>
          </p:nvSpPr>
          <p:spPr bwMode="auto">
            <a:xfrm>
              <a:off x="1536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69662" name="Group 30"/>
          <p:cNvGrpSpPr>
            <a:grpSpLocks/>
          </p:cNvGrpSpPr>
          <p:nvPr/>
        </p:nvGrpSpPr>
        <p:grpSpPr bwMode="auto">
          <a:xfrm rot="-5640073">
            <a:off x="2095500" y="1866900"/>
            <a:ext cx="609600" cy="533400"/>
            <a:chOff x="1632" y="1200"/>
            <a:chExt cx="384" cy="336"/>
          </a:xfrm>
        </p:grpSpPr>
        <p:sp>
          <p:nvSpPr>
            <p:cNvPr id="69663" name="AutoShape 31"/>
            <p:cNvSpPr>
              <a:spLocks noChangeArrowheads="1"/>
            </p:cNvSpPr>
            <p:nvPr/>
          </p:nvSpPr>
          <p:spPr bwMode="auto">
            <a:xfrm>
              <a:off x="1680" y="124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64" name="Oval 32"/>
            <p:cNvSpPr>
              <a:spLocks noChangeArrowheads="1"/>
            </p:cNvSpPr>
            <p:nvPr/>
          </p:nvSpPr>
          <p:spPr bwMode="auto">
            <a:xfrm>
              <a:off x="1776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65" name="Oval 33"/>
            <p:cNvSpPr>
              <a:spLocks noChangeArrowheads="1"/>
            </p:cNvSpPr>
            <p:nvPr/>
          </p:nvSpPr>
          <p:spPr bwMode="auto">
            <a:xfrm>
              <a:off x="1632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666" name="Oval 34"/>
            <p:cNvSpPr>
              <a:spLocks noChangeArrowheads="1"/>
            </p:cNvSpPr>
            <p:nvPr/>
          </p:nvSpPr>
          <p:spPr bwMode="auto">
            <a:xfrm>
              <a:off x="1920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69667" name="Text Box 35"/>
          <p:cNvSpPr txBox="1">
            <a:spLocks noChangeArrowheads="1"/>
          </p:cNvSpPr>
          <p:nvPr/>
        </p:nvSpPr>
        <p:spPr bwMode="auto">
          <a:xfrm>
            <a:off x="1752600" y="15240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Polygons</a:t>
            </a:r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 flipH="1">
            <a:off x="228600" y="2514600"/>
            <a:ext cx="251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12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6781800" y="1600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6781800" y="2743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6781800" y="3886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6781800" y="5029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0662" name="Group 6"/>
          <p:cNvGrpSpPr>
            <a:grpSpLocks/>
          </p:cNvGrpSpPr>
          <p:nvPr/>
        </p:nvGrpSpPr>
        <p:grpSpPr bwMode="auto">
          <a:xfrm>
            <a:off x="6781800" y="1600200"/>
            <a:ext cx="1371600" cy="1066800"/>
            <a:chOff x="5232" y="1008"/>
            <a:chExt cx="864" cy="672"/>
          </a:xfrm>
        </p:grpSpPr>
        <p:pic>
          <p:nvPicPr>
            <p:cNvPr id="70663" name="Picture 7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5232" y="1008"/>
              <a:ext cx="864" cy="672"/>
            </a:xfrm>
            <a:prstGeom prst="rect">
              <a:avLst/>
            </a:prstGeom>
            <a:solidFill>
              <a:srgbClr val="000000"/>
            </a:solidFill>
          </p:spPr>
        </p:pic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5232" y="11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65" name="Rectangle 9"/>
            <p:cNvSpPr>
              <a:spLocks noChangeArrowheads="1"/>
            </p:cNvSpPr>
            <p:nvPr/>
          </p:nvSpPr>
          <p:spPr bwMode="auto">
            <a:xfrm>
              <a:off x="5232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66" name="Rectangle 10"/>
            <p:cNvSpPr>
              <a:spLocks noChangeArrowheads="1"/>
            </p:cNvSpPr>
            <p:nvPr/>
          </p:nvSpPr>
          <p:spPr bwMode="auto">
            <a:xfrm>
              <a:off x="5232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67" name="Rectangle 11"/>
            <p:cNvSpPr>
              <a:spLocks noChangeArrowheads="1"/>
            </p:cNvSpPr>
            <p:nvPr/>
          </p:nvSpPr>
          <p:spPr bwMode="auto">
            <a:xfrm>
              <a:off x="5232" y="139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68" name="Rectangle 12"/>
            <p:cNvSpPr>
              <a:spLocks noChangeArrowheads="1"/>
            </p:cNvSpPr>
            <p:nvPr/>
          </p:nvSpPr>
          <p:spPr bwMode="auto">
            <a:xfrm>
              <a:off x="5232" y="148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69" name="Rectangle 13"/>
            <p:cNvSpPr>
              <a:spLocks noChangeArrowheads="1"/>
            </p:cNvSpPr>
            <p:nvPr/>
          </p:nvSpPr>
          <p:spPr bwMode="auto">
            <a:xfrm>
              <a:off x="5232" y="158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0" name="Rectangle 14"/>
            <p:cNvSpPr>
              <a:spLocks noChangeArrowheads="1"/>
            </p:cNvSpPr>
            <p:nvPr/>
          </p:nvSpPr>
          <p:spPr bwMode="auto">
            <a:xfrm>
              <a:off x="5376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1" name="Rectangle 15"/>
            <p:cNvSpPr>
              <a:spLocks noChangeArrowheads="1"/>
            </p:cNvSpPr>
            <p:nvPr/>
          </p:nvSpPr>
          <p:spPr bwMode="auto">
            <a:xfrm>
              <a:off x="5376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2" name="Rectangle 16"/>
            <p:cNvSpPr>
              <a:spLocks noChangeArrowheads="1"/>
            </p:cNvSpPr>
            <p:nvPr/>
          </p:nvSpPr>
          <p:spPr bwMode="auto">
            <a:xfrm>
              <a:off x="5376" y="139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3" name="Rectangle 17"/>
            <p:cNvSpPr>
              <a:spLocks noChangeArrowheads="1"/>
            </p:cNvSpPr>
            <p:nvPr/>
          </p:nvSpPr>
          <p:spPr bwMode="auto">
            <a:xfrm>
              <a:off x="5376" y="148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4" name="Rectangle 18"/>
            <p:cNvSpPr>
              <a:spLocks noChangeArrowheads="1"/>
            </p:cNvSpPr>
            <p:nvPr/>
          </p:nvSpPr>
          <p:spPr bwMode="auto">
            <a:xfrm>
              <a:off x="5376" y="158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5" name="Rectangle 19"/>
            <p:cNvSpPr>
              <a:spLocks noChangeArrowheads="1"/>
            </p:cNvSpPr>
            <p:nvPr/>
          </p:nvSpPr>
          <p:spPr bwMode="auto">
            <a:xfrm>
              <a:off x="5520" y="10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6" name="Rectangle 20"/>
            <p:cNvSpPr>
              <a:spLocks noChangeArrowheads="1"/>
            </p:cNvSpPr>
            <p:nvPr/>
          </p:nvSpPr>
          <p:spPr bwMode="auto">
            <a:xfrm>
              <a:off x="5520" y="11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7" name="Rectangle 21"/>
            <p:cNvSpPr>
              <a:spLocks noChangeArrowheads="1"/>
            </p:cNvSpPr>
            <p:nvPr/>
          </p:nvSpPr>
          <p:spPr bwMode="auto">
            <a:xfrm>
              <a:off x="5520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8" name="Rectangle 22"/>
            <p:cNvSpPr>
              <a:spLocks noChangeArrowheads="1"/>
            </p:cNvSpPr>
            <p:nvPr/>
          </p:nvSpPr>
          <p:spPr bwMode="auto">
            <a:xfrm>
              <a:off x="5520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79" name="Rectangle 23"/>
            <p:cNvSpPr>
              <a:spLocks noChangeArrowheads="1"/>
            </p:cNvSpPr>
            <p:nvPr/>
          </p:nvSpPr>
          <p:spPr bwMode="auto">
            <a:xfrm>
              <a:off x="5520" y="158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0" name="Rectangle 24"/>
            <p:cNvSpPr>
              <a:spLocks noChangeArrowheads="1"/>
            </p:cNvSpPr>
            <p:nvPr/>
          </p:nvSpPr>
          <p:spPr bwMode="auto">
            <a:xfrm>
              <a:off x="5664" y="10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1" name="Rectangle 25"/>
            <p:cNvSpPr>
              <a:spLocks noChangeArrowheads="1"/>
            </p:cNvSpPr>
            <p:nvPr/>
          </p:nvSpPr>
          <p:spPr bwMode="auto">
            <a:xfrm>
              <a:off x="5664" y="11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2" name="Rectangle 26"/>
            <p:cNvSpPr>
              <a:spLocks noChangeArrowheads="1"/>
            </p:cNvSpPr>
            <p:nvPr/>
          </p:nvSpPr>
          <p:spPr bwMode="auto">
            <a:xfrm>
              <a:off x="5664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3" name="Rectangle 27"/>
            <p:cNvSpPr>
              <a:spLocks noChangeArrowheads="1"/>
            </p:cNvSpPr>
            <p:nvPr/>
          </p:nvSpPr>
          <p:spPr bwMode="auto">
            <a:xfrm>
              <a:off x="5664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4" name="Rectangle 28"/>
            <p:cNvSpPr>
              <a:spLocks noChangeArrowheads="1"/>
            </p:cNvSpPr>
            <p:nvPr/>
          </p:nvSpPr>
          <p:spPr bwMode="auto">
            <a:xfrm>
              <a:off x="5664" y="139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5" name="Rectangle 29"/>
            <p:cNvSpPr>
              <a:spLocks noChangeArrowheads="1"/>
            </p:cNvSpPr>
            <p:nvPr/>
          </p:nvSpPr>
          <p:spPr bwMode="auto">
            <a:xfrm>
              <a:off x="5808" y="10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6" name="Rectangle 30"/>
            <p:cNvSpPr>
              <a:spLocks noChangeArrowheads="1"/>
            </p:cNvSpPr>
            <p:nvPr/>
          </p:nvSpPr>
          <p:spPr bwMode="auto">
            <a:xfrm>
              <a:off x="5808" y="11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7" name="Rectangle 31"/>
            <p:cNvSpPr>
              <a:spLocks noChangeArrowheads="1"/>
            </p:cNvSpPr>
            <p:nvPr/>
          </p:nvSpPr>
          <p:spPr bwMode="auto">
            <a:xfrm>
              <a:off x="5808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8" name="Rectangle 32"/>
            <p:cNvSpPr>
              <a:spLocks noChangeArrowheads="1"/>
            </p:cNvSpPr>
            <p:nvPr/>
          </p:nvSpPr>
          <p:spPr bwMode="auto">
            <a:xfrm>
              <a:off x="5808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89" name="Rectangle 33"/>
            <p:cNvSpPr>
              <a:spLocks noChangeArrowheads="1"/>
            </p:cNvSpPr>
            <p:nvPr/>
          </p:nvSpPr>
          <p:spPr bwMode="auto">
            <a:xfrm>
              <a:off x="5808" y="139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0" name="Rectangle 34"/>
            <p:cNvSpPr>
              <a:spLocks noChangeArrowheads="1"/>
            </p:cNvSpPr>
            <p:nvPr/>
          </p:nvSpPr>
          <p:spPr bwMode="auto">
            <a:xfrm>
              <a:off x="5952" y="10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1" name="Rectangle 35"/>
            <p:cNvSpPr>
              <a:spLocks noChangeArrowheads="1"/>
            </p:cNvSpPr>
            <p:nvPr/>
          </p:nvSpPr>
          <p:spPr bwMode="auto">
            <a:xfrm>
              <a:off x="5952" y="11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2" name="Rectangle 36"/>
            <p:cNvSpPr>
              <a:spLocks noChangeArrowheads="1"/>
            </p:cNvSpPr>
            <p:nvPr/>
          </p:nvSpPr>
          <p:spPr bwMode="auto">
            <a:xfrm>
              <a:off x="5952" y="120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3" name="Rectangle 37"/>
            <p:cNvSpPr>
              <a:spLocks noChangeArrowheads="1"/>
            </p:cNvSpPr>
            <p:nvPr/>
          </p:nvSpPr>
          <p:spPr bwMode="auto">
            <a:xfrm>
              <a:off x="5952" y="129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4" name="Rectangle 38"/>
            <p:cNvSpPr>
              <a:spLocks noChangeArrowheads="1"/>
            </p:cNvSpPr>
            <p:nvPr/>
          </p:nvSpPr>
          <p:spPr bwMode="auto">
            <a:xfrm>
              <a:off x="5952" y="139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5" name="Rectangle 39"/>
            <p:cNvSpPr>
              <a:spLocks noChangeArrowheads="1"/>
            </p:cNvSpPr>
            <p:nvPr/>
          </p:nvSpPr>
          <p:spPr bwMode="auto">
            <a:xfrm>
              <a:off x="5952" y="148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70696" name="Group 40"/>
          <p:cNvGrpSpPr>
            <a:grpSpLocks/>
          </p:cNvGrpSpPr>
          <p:nvPr/>
        </p:nvGrpSpPr>
        <p:grpSpPr bwMode="auto">
          <a:xfrm>
            <a:off x="6781800" y="2743200"/>
            <a:ext cx="1371600" cy="1066800"/>
            <a:chOff x="5232" y="1728"/>
            <a:chExt cx="864" cy="672"/>
          </a:xfrm>
        </p:grpSpPr>
        <p:pic>
          <p:nvPicPr>
            <p:cNvPr id="70697" name="Picture 41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5232" y="1728"/>
              <a:ext cx="864" cy="672"/>
            </a:xfrm>
            <a:prstGeom prst="rect">
              <a:avLst/>
            </a:prstGeom>
            <a:solidFill>
              <a:srgbClr val="000000"/>
            </a:solidFill>
          </p:spPr>
        </p:pic>
        <p:sp>
          <p:nvSpPr>
            <p:cNvPr id="70698" name="Rectangle 42"/>
            <p:cNvSpPr>
              <a:spLocks noChangeArrowheads="1"/>
            </p:cNvSpPr>
            <p:nvPr/>
          </p:nvSpPr>
          <p:spPr bwMode="auto">
            <a:xfrm>
              <a:off x="5232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699" name="Rectangle 43"/>
            <p:cNvSpPr>
              <a:spLocks noChangeArrowheads="1"/>
            </p:cNvSpPr>
            <p:nvPr/>
          </p:nvSpPr>
          <p:spPr bwMode="auto">
            <a:xfrm>
              <a:off x="5232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0" name="Rectangle 44"/>
            <p:cNvSpPr>
              <a:spLocks noChangeArrowheads="1"/>
            </p:cNvSpPr>
            <p:nvPr/>
          </p:nvSpPr>
          <p:spPr bwMode="auto">
            <a:xfrm>
              <a:off x="5232" y="211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1" name="Rectangle 45"/>
            <p:cNvSpPr>
              <a:spLocks noChangeArrowheads="1"/>
            </p:cNvSpPr>
            <p:nvPr/>
          </p:nvSpPr>
          <p:spPr bwMode="auto">
            <a:xfrm>
              <a:off x="5232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2" name="Rectangle 46"/>
            <p:cNvSpPr>
              <a:spLocks noChangeArrowheads="1"/>
            </p:cNvSpPr>
            <p:nvPr/>
          </p:nvSpPr>
          <p:spPr bwMode="auto">
            <a:xfrm>
              <a:off x="5232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3" name="Rectangle 47"/>
            <p:cNvSpPr>
              <a:spLocks noChangeArrowheads="1"/>
            </p:cNvSpPr>
            <p:nvPr/>
          </p:nvSpPr>
          <p:spPr bwMode="auto">
            <a:xfrm>
              <a:off x="5376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4" name="Rectangle 48"/>
            <p:cNvSpPr>
              <a:spLocks noChangeArrowheads="1"/>
            </p:cNvSpPr>
            <p:nvPr/>
          </p:nvSpPr>
          <p:spPr bwMode="auto">
            <a:xfrm>
              <a:off x="5376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5" name="Rectangle 49"/>
            <p:cNvSpPr>
              <a:spLocks noChangeArrowheads="1"/>
            </p:cNvSpPr>
            <p:nvPr/>
          </p:nvSpPr>
          <p:spPr bwMode="auto">
            <a:xfrm>
              <a:off x="5376" y="192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6" name="Rectangle 50"/>
            <p:cNvSpPr>
              <a:spLocks noChangeArrowheads="1"/>
            </p:cNvSpPr>
            <p:nvPr/>
          </p:nvSpPr>
          <p:spPr bwMode="auto">
            <a:xfrm>
              <a:off x="5376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7" name="Rectangle 51"/>
            <p:cNvSpPr>
              <a:spLocks noChangeArrowheads="1"/>
            </p:cNvSpPr>
            <p:nvPr/>
          </p:nvSpPr>
          <p:spPr bwMode="auto">
            <a:xfrm>
              <a:off x="5376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8" name="Rectangle 52"/>
            <p:cNvSpPr>
              <a:spLocks noChangeArrowheads="1"/>
            </p:cNvSpPr>
            <p:nvPr/>
          </p:nvSpPr>
          <p:spPr bwMode="auto">
            <a:xfrm>
              <a:off x="5520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09" name="Rectangle 53"/>
            <p:cNvSpPr>
              <a:spLocks noChangeArrowheads="1"/>
            </p:cNvSpPr>
            <p:nvPr/>
          </p:nvSpPr>
          <p:spPr bwMode="auto">
            <a:xfrm>
              <a:off x="5520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0" name="Rectangle 54"/>
            <p:cNvSpPr>
              <a:spLocks noChangeArrowheads="1"/>
            </p:cNvSpPr>
            <p:nvPr/>
          </p:nvSpPr>
          <p:spPr bwMode="auto">
            <a:xfrm>
              <a:off x="5520" y="192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1" name="Rectangle 55"/>
            <p:cNvSpPr>
              <a:spLocks noChangeArrowheads="1"/>
            </p:cNvSpPr>
            <p:nvPr/>
          </p:nvSpPr>
          <p:spPr bwMode="auto">
            <a:xfrm>
              <a:off x="5520" y="211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2" name="Rectangle 56"/>
            <p:cNvSpPr>
              <a:spLocks noChangeArrowheads="1"/>
            </p:cNvSpPr>
            <p:nvPr/>
          </p:nvSpPr>
          <p:spPr bwMode="auto">
            <a:xfrm>
              <a:off x="5520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3" name="Rectangle 57"/>
            <p:cNvSpPr>
              <a:spLocks noChangeArrowheads="1"/>
            </p:cNvSpPr>
            <p:nvPr/>
          </p:nvSpPr>
          <p:spPr bwMode="auto">
            <a:xfrm>
              <a:off x="5520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4" name="Rectangle 58"/>
            <p:cNvSpPr>
              <a:spLocks noChangeArrowheads="1"/>
            </p:cNvSpPr>
            <p:nvPr/>
          </p:nvSpPr>
          <p:spPr bwMode="auto">
            <a:xfrm>
              <a:off x="5664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5" name="Rectangle 59"/>
            <p:cNvSpPr>
              <a:spLocks noChangeArrowheads="1"/>
            </p:cNvSpPr>
            <p:nvPr/>
          </p:nvSpPr>
          <p:spPr bwMode="auto">
            <a:xfrm>
              <a:off x="5664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6" name="Rectangle 60"/>
            <p:cNvSpPr>
              <a:spLocks noChangeArrowheads="1"/>
            </p:cNvSpPr>
            <p:nvPr/>
          </p:nvSpPr>
          <p:spPr bwMode="auto">
            <a:xfrm>
              <a:off x="5664" y="192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7" name="Rectangle 61"/>
            <p:cNvSpPr>
              <a:spLocks noChangeArrowheads="1"/>
            </p:cNvSpPr>
            <p:nvPr/>
          </p:nvSpPr>
          <p:spPr bwMode="auto">
            <a:xfrm>
              <a:off x="5664" y="201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8" name="Rectangle 62"/>
            <p:cNvSpPr>
              <a:spLocks noChangeArrowheads="1"/>
            </p:cNvSpPr>
            <p:nvPr/>
          </p:nvSpPr>
          <p:spPr bwMode="auto">
            <a:xfrm>
              <a:off x="5664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19" name="Rectangle 63"/>
            <p:cNvSpPr>
              <a:spLocks noChangeArrowheads="1"/>
            </p:cNvSpPr>
            <p:nvPr/>
          </p:nvSpPr>
          <p:spPr bwMode="auto">
            <a:xfrm>
              <a:off x="5664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0" name="Rectangle 64"/>
            <p:cNvSpPr>
              <a:spLocks noChangeArrowheads="1"/>
            </p:cNvSpPr>
            <p:nvPr/>
          </p:nvSpPr>
          <p:spPr bwMode="auto">
            <a:xfrm>
              <a:off x="5808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1" name="Rectangle 65"/>
            <p:cNvSpPr>
              <a:spLocks noChangeArrowheads="1"/>
            </p:cNvSpPr>
            <p:nvPr/>
          </p:nvSpPr>
          <p:spPr bwMode="auto">
            <a:xfrm>
              <a:off x="5808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2" name="Rectangle 66"/>
            <p:cNvSpPr>
              <a:spLocks noChangeArrowheads="1"/>
            </p:cNvSpPr>
            <p:nvPr/>
          </p:nvSpPr>
          <p:spPr bwMode="auto">
            <a:xfrm>
              <a:off x="5808" y="192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3" name="Rectangle 67"/>
            <p:cNvSpPr>
              <a:spLocks noChangeArrowheads="1"/>
            </p:cNvSpPr>
            <p:nvPr/>
          </p:nvSpPr>
          <p:spPr bwMode="auto">
            <a:xfrm>
              <a:off x="5808" y="211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4" name="Rectangle 68"/>
            <p:cNvSpPr>
              <a:spLocks noChangeArrowheads="1"/>
            </p:cNvSpPr>
            <p:nvPr/>
          </p:nvSpPr>
          <p:spPr bwMode="auto">
            <a:xfrm>
              <a:off x="5808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5" name="Rectangle 69"/>
            <p:cNvSpPr>
              <a:spLocks noChangeArrowheads="1"/>
            </p:cNvSpPr>
            <p:nvPr/>
          </p:nvSpPr>
          <p:spPr bwMode="auto">
            <a:xfrm>
              <a:off x="5808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6" name="Rectangle 70"/>
            <p:cNvSpPr>
              <a:spLocks noChangeArrowheads="1"/>
            </p:cNvSpPr>
            <p:nvPr/>
          </p:nvSpPr>
          <p:spPr bwMode="auto">
            <a:xfrm>
              <a:off x="5952" y="17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7" name="Rectangle 71"/>
            <p:cNvSpPr>
              <a:spLocks noChangeArrowheads="1"/>
            </p:cNvSpPr>
            <p:nvPr/>
          </p:nvSpPr>
          <p:spPr bwMode="auto">
            <a:xfrm>
              <a:off x="5952" y="18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8" name="Rectangle 72"/>
            <p:cNvSpPr>
              <a:spLocks noChangeArrowheads="1"/>
            </p:cNvSpPr>
            <p:nvPr/>
          </p:nvSpPr>
          <p:spPr bwMode="auto">
            <a:xfrm>
              <a:off x="5952" y="192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29" name="Rectangle 73"/>
            <p:cNvSpPr>
              <a:spLocks noChangeArrowheads="1"/>
            </p:cNvSpPr>
            <p:nvPr/>
          </p:nvSpPr>
          <p:spPr bwMode="auto">
            <a:xfrm>
              <a:off x="5952" y="220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0" name="Rectangle 74"/>
            <p:cNvSpPr>
              <a:spLocks noChangeArrowheads="1"/>
            </p:cNvSpPr>
            <p:nvPr/>
          </p:nvSpPr>
          <p:spPr bwMode="auto">
            <a:xfrm>
              <a:off x="5952" y="230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70731" name="Group 75"/>
          <p:cNvGrpSpPr>
            <a:grpSpLocks/>
          </p:cNvGrpSpPr>
          <p:nvPr/>
        </p:nvGrpSpPr>
        <p:grpSpPr bwMode="auto">
          <a:xfrm>
            <a:off x="6781800" y="3886200"/>
            <a:ext cx="1371600" cy="1066800"/>
            <a:chOff x="5232" y="2448"/>
            <a:chExt cx="864" cy="672"/>
          </a:xfrm>
        </p:grpSpPr>
        <p:pic>
          <p:nvPicPr>
            <p:cNvPr id="70732" name="Picture 76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5232" y="2448"/>
              <a:ext cx="864" cy="672"/>
            </a:xfrm>
            <a:prstGeom prst="rect">
              <a:avLst/>
            </a:prstGeom>
            <a:solidFill>
              <a:srgbClr val="000000"/>
            </a:solidFill>
          </p:spPr>
        </p:pic>
        <p:sp>
          <p:nvSpPr>
            <p:cNvPr id="70733" name="Rectangle 77"/>
            <p:cNvSpPr>
              <a:spLocks noChangeArrowheads="1"/>
            </p:cNvSpPr>
            <p:nvPr/>
          </p:nvSpPr>
          <p:spPr bwMode="auto">
            <a:xfrm>
              <a:off x="5232" y="24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4" name="Rectangle 78"/>
            <p:cNvSpPr>
              <a:spLocks noChangeArrowheads="1"/>
            </p:cNvSpPr>
            <p:nvPr/>
          </p:nvSpPr>
          <p:spPr bwMode="auto">
            <a:xfrm>
              <a:off x="5232" y="264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5" name="Rectangle 79"/>
            <p:cNvSpPr>
              <a:spLocks noChangeArrowheads="1"/>
            </p:cNvSpPr>
            <p:nvPr/>
          </p:nvSpPr>
          <p:spPr bwMode="auto">
            <a:xfrm>
              <a:off x="5232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6" name="Rectangle 80"/>
            <p:cNvSpPr>
              <a:spLocks noChangeArrowheads="1"/>
            </p:cNvSpPr>
            <p:nvPr/>
          </p:nvSpPr>
          <p:spPr bwMode="auto">
            <a:xfrm>
              <a:off x="5232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7" name="Rectangle 81"/>
            <p:cNvSpPr>
              <a:spLocks noChangeArrowheads="1"/>
            </p:cNvSpPr>
            <p:nvPr/>
          </p:nvSpPr>
          <p:spPr bwMode="auto">
            <a:xfrm>
              <a:off x="5232" y="29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8" name="Rectangle 82"/>
            <p:cNvSpPr>
              <a:spLocks noChangeArrowheads="1"/>
            </p:cNvSpPr>
            <p:nvPr/>
          </p:nvSpPr>
          <p:spPr bwMode="auto">
            <a:xfrm>
              <a:off x="5376" y="24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39" name="Rectangle 83"/>
            <p:cNvSpPr>
              <a:spLocks noChangeArrowheads="1"/>
            </p:cNvSpPr>
            <p:nvPr/>
          </p:nvSpPr>
          <p:spPr bwMode="auto">
            <a:xfrm>
              <a:off x="5376" y="25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0" name="Rectangle 84"/>
            <p:cNvSpPr>
              <a:spLocks noChangeArrowheads="1"/>
            </p:cNvSpPr>
            <p:nvPr/>
          </p:nvSpPr>
          <p:spPr bwMode="auto">
            <a:xfrm>
              <a:off x="5376" y="264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1" name="Rectangle 85"/>
            <p:cNvSpPr>
              <a:spLocks noChangeArrowheads="1"/>
            </p:cNvSpPr>
            <p:nvPr/>
          </p:nvSpPr>
          <p:spPr bwMode="auto">
            <a:xfrm>
              <a:off x="5376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2" name="Rectangle 86"/>
            <p:cNvSpPr>
              <a:spLocks noChangeArrowheads="1"/>
            </p:cNvSpPr>
            <p:nvPr/>
          </p:nvSpPr>
          <p:spPr bwMode="auto">
            <a:xfrm>
              <a:off x="5376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3" name="Rectangle 87"/>
            <p:cNvSpPr>
              <a:spLocks noChangeArrowheads="1"/>
            </p:cNvSpPr>
            <p:nvPr/>
          </p:nvSpPr>
          <p:spPr bwMode="auto">
            <a:xfrm>
              <a:off x="5520" y="25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4" name="Rectangle 88"/>
            <p:cNvSpPr>
              <a:spLocks noChangeArrowheads="1"/>
            </p:cNvSpPr>
            <p:nvPr/>
          </p:nvSpPr>
          <p:spPr bwMode="auto">
            <a:xfrm>
              <a:off x="5520" y="264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5" name="Rectangle 89"/>
            <p:cNvSpPr>
              <a:spLocks noChangeArrowheads="1"/>
            </p:cNvSpPr>
            <p:nvPr/>
          </p:nvSpPr>
          <p:spPr bwMode="auto">
            <a:xfrm>
              <a:off x="5520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6" name="Rectangle 90"/>
            <p:cNvSpPr>
              <a:spLocks noChangeArrowheads="1"/>
            </p:cNvSpPr>
            <p:nvPr/>
          </p:nvSpPr>
          <p:spPr bwMode="auto">
            <a:xfrm>
              <a:off x="5520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7" name="Rectangle 91"/>
            <p:cNvSpPr>
              <a:spLocks noChangeArrowheads="1"/>
            </p:cNvSpPr>
            <p:nvPr/>
          </p:nvSpPr>
          <p:spPr bwMode="auto">
            <a:xfrm>
              <a:off x="5520" y="29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8" name="Rectangle 92"/>
            <p:cNvSpPr>
              <a:spLocks noChangeArrowheads="1"/>
            </p:cNvSpPr>
            <p:nvPr/>
          </p:nvSpPr>
          <p:spPr bwMode="auto">
            <a:xfrm>
              <a:off x="5664" y="264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49" name="Rectangle 93"/>
            <p:cNvSpPr>
              <a:spLocks noChangeArrowheads="1"/>
            </p:cNvSpPr>
            <p:nvPr/>
          </p:nvSpPr>
          <p:spPr bwMode="auto">
            <a:xfrm>
              <a:off x="5664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0" name="Rectangle 94"/>
            <p:cNvSpPr>
              <a:spLocks noChangeArrowheads="1"/>
            </p:cNvSpPr>
            <p:nvPr/>
          </p:nvSpPr>
          <p:spPr bwMode="auto">
            <a:xfrm>
              <a:off x="5664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1" name="Rectangle 95"/>
            <p:cNvSpPr>
              <a:spLocks noChangeArrowheads="1"/>
            </p:cNvSpPr>
            <p:nvPr/>
          </p:nvSpPr>
          <p:spPr bwMode="auto">
            <a:xfrm>
              <a:off x="5664" y="29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2" name="Rectangle 96"/>
            <p:cNvSpPr>
              <a:spLocks noChangeArrowheads="1"/>
            </p:cNvSpPr>
            <p:nvPr/>
          </p:nvSpPr>
          <p:spPr bwMode="auto">
            <a:xfrm>
              <a:off x="5664" y="30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3" name="Rectangle 97"/>
            <p:cNvSpPr>
              <a:spLocks noChangeArrowheads="1"/>
            </p:cNvSpPr>
            <p:nvPr/>
          </p:nvSpPr>
          <p:spPr bwMode="auto">
            <a:xfrm>
              <a:off x="5808" y="24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4" name="Rectangle 98"/>
            <p:cNvSpPr>
              <a:spLocks noChangeArrowheads="1"/>
            </p:cNvSpPr>
            <p:nvPr/>
          </p:nvSpPr>
          <p:spPr bwMode="auto">
            <a:xfrm>
              <a:off x="5808" y="25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5" name="Rectangle 99"/>
            <p:cNvSpPr>
              <a:spLocks noChangeArrowheads="1"/>
            </p:cNvSpPr>
            <p:nvPr/>
          </p:nvSpPr>
          <p:spPr bwMode="auto">
            <a:xfrm>
              <a:off x="5808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6" name="Rectangle 100"/>
            <p:cNvSpPr>
              <a:spLocks noChangeArrowheads="1"/>
            </p:cNvSpPr>
            <p:nvPr/>
          </p:nvSpPr>
          <p:spPr bwMode="auto">
            <a:xfrm>
              <a:off x="5808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7" name="Rectangle 101"/>
            <p:cNvSpPr>
              <a:spLocks noChangeArrowheads="1"/>
            </p:cNvSpPr>
            <p:nvPr/>
          </p:nvSpPr>
          <p:spPr bwMode="auto">
            <a:xfrm>
              <a:off x="5808" y="29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8" name="Rectangle 102"/>
            <p:cNvSpPr>
              <a:spLocks noChangeArrowheads="1"/>
            </p:cNvSpPr>
            <p:nvPr/>
          </p:nvSpPr>
          <p:spPr bwMode="auto">
            <a:xfrm>
              <a:off x="5808" y="30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59" name="Rectangle 103"/>
            <p:cNvSpPr>
              <a:spLocks noChangeArrowheads="1"/>
            </p:cNvSpPr>
            <p:nvPr/>
          </p:nvSpPr>
          <p:spPr bwMode="auto">
            <a:xfrm>
              <a:off x="5952" y="273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0" name="Rectangle 104"/>
            <p:cNvSpPr>
              <a:spLocks noChangeArrowheads="1"/>
            </p:cNvSpPr>
            <p:nvPr/>
          </p:nvSpPr>
          <p:spPr bwMode="auto">
            <a:xfrm>
              <a:off x="5952" y="283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1" name="Rectangle 105"/>
            <p:cNvSpPr>
              <a:spLocks noChangeArrowheads="1"/>
            </p:cNvSpPr>
            <p:nvPr/>
          </p:nvSpPr>
          <p:spPr bwMode="auto">
            <a:xfrm>
              <a:off x="5952" y="292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2" name="Rectangle 106"/>
            <p:cNvSpPr>
              <a:spLocks noChangeArrowheads="1"/>
            </p:cNvSpPr>
            <p:nvPr/>
          </p:nvSpPr>
          <p:spPr bwMode="auto">
            <a:xfrm>
              <a:off x="5952" y="302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70763" name="Group 107"/>
          <p:cNvGrpSpPr>
            <a:grpSpLocks/>
          </p:cNvGrpSpPr>
          <p:nvPr/>
        </p:nvGrpSpPr>
        <p:grpSpPr bwMode="auto">
          <a:xfrm>
            <a:off x="6781800" y="5029200"/>
            <a:ext cx="1371600" cy="1066800"/>
            <a:chOff x="5232" y="3168"/>
            <a:chExt cx="864" cy="672"/>
          </a:xfrm>
        </p:grpSpPr>
        <p:pic>
          <p:nvPicPr>
            <p:cNvPr id="70764" name="Picture 108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5232" y="3168"/>
              <a:ext cx="864" cy="672"/>
            </a:xfrm>
            <a:prstGeom prst="rect">
              <a:avLst/>
            </a:prstGeom>
            <a:solidFill>
              <a:srgbClr val="000000"/>
            </a:solidFill>
          </p:spPr>
        </p:pic>
        <p:sp>
          <p:nvSpPr>
            <p:cNvPr id="70765" name="Rectangle 109"/>
            <p:cNvSpPr>
              <a:spLocks noChangeArrowheads="1"/>
            </p:cNvSpPr>
            <p:nvPr/>
          </p:nvSpPr>
          <p:spPr bwMode="auto">
            <a:xfrm>
              <a:off x="5232" y="316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6" name="Rectangle 110"/>
            <p:cNvSpPr>
              <a:spLocks noChangeArrowheads="1"/>
            </p:cNvSpPr>
            <p:nvPr/>
          </p:nvSpPr>
          <p:spPr bwMode="auto">
            <a:xfrm>
              <a:off x="5232" y="326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7" name="Rectangle 111"/>
            <p:cNvSpPr>
              <a:spLocks noChangeArrowheads="1"/>
            </p:cNvSpPr>
            <p:nvPr/>
          </p:nvSpPr>
          <p:spPr bwMode="auto">
            <a:xfrm>
              <a:off x="5232" y="336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8" name="Rectangle 112"/>
            <p:cNvSpPr>
              <a:spLocks noChangeArrowheads="1"/>
            </p:cNvSpPr>
            <p:nvPr/>
          </p:nvSpPr>
          <p:spPr bwMode="auto">
            <a:xfrm>
              <a:off x="5232" y="345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69" name="Rectangle 113"/>
            <p:cNvSpPr>
              <a:spLocks noChangeArrowheads="1"/>
            </p:cNvSpPr>
            <p:nvPr/>
          </p:nvSpPr>
          <p:spPr bwMode="auto">
            <a:xfrm>
              <a:off x="5232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0" name="Rectangle 114"/>
            <p:cNvSpPr>
              <a:spLocks noChangeArrowheads="1"/>
            </p:cNvSpPr>
            <p:nvPr/>
          </p:nvSpPr>
          <p:spPr bwMode="auto">
            <a:xfrm>
              <a:off x="5376" y="316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1" name="Rectangle 115"/>
            <p:cNvSpPr>
              <a:spLocks noChangeArrowheads="1"/>
            </p:cNvSpPr>
            <p:nvPr/>
          </p:nvSpPr>
          <p:spPr bwMode="auto">
            <a:xfrm>
              <a:off x="5376" y="326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2" name="Rectangle 116"/>
            <p:cNvSpPr>
              <a:spLocks noChangeArrowheads="1"/>
            </p:cNvSpPr>
            <p:nvPr/>
          </p:nvSpPr>
          <p:spPr bwMode="auto">
            <a:xfrm>
              <a:off x="5376" y="345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3" name="Rectangle 117"/>
            <p:cNvSpPr>
              <a:spLocks noChangeArrowheads="1"/>
            </p:cNvSpPr>
            <p:nvPr/>
          </p:nvSpPr>
          <p:spPr bwMode="auto">
            <a:xfrm>
              <a:off x="5376" y="355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4" name="Rectangle 118"/>
            <p:cNvSpPr>
              <a:spLocks noChangeArrowheads="1"/>
            </p:cNvSpPr>
            <p:nvPr/>
          </p:nvSpPr>
          <p:spPr bwMode="auto">
            <a:xfrm>
              <a:off x="5376" y="36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5" name="Rectangle 119"/>
            <p:cNvSpPr>
              <a:spLocks noChangeArrowheads="1"/>
            </p:cNvSpPr>
            <p:nvPr/>
          </p:nvSpPr>
          <p:spPr bwMode="auto">
            <a:xfrm>
              <a:off x="5376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6" name="Rectangle 120"/>
            <p:cNvSpPr>
              <a:spLocks noChangeArrowheads="1"/>
            </p:cNvSpPr>
            <p:nvPr/>
          </p:nvSpPr>
          <p:spPr bwMode="auto">
            <a:xfrm>
              <a:off x="5520" y="316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7" name="Rectangle 121"/>
            <p:cNvSpPr>
              <a:spLocks noChangeArrowheads="1"/>
            </p:cNvSpPr>
            <p:nvPr/>
          </p:nvSpPr>
          <p:spPr bwMode="auto">
            <a:xfrm>
              <a:off x="5520" y="345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8" name="Rectangle 122"/>
            <p:cNvSpPr>
              <a:spLocks noChangeArrowheads="1"/>
            </p:cNvSpPr>
            <p:nvPr/>
          </p:nvSpPr>
          <p:spPr bwMode="auto">
            <a:xfrm>
              <a:off x="5520" y="355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79" name="Rectangle 123"/>
            <p:cNvSpPr>
              <a:spLocks noChangeArrowheads="1"/>
            </p:cNvSpPr>
            <p:nvPr/>
          </p:nvSpPr>
          <p:spPr bwMode="auto">
            <a:xfrm>
              <a:off x="5520" y="36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0" name="Rectangle 124"/>
            <p:cNvSpPr>
              <a:spLocks noChangeArrowheads="1"/>
            </p:cNvSpPr>
            <p:nvPr/>
          </p:nvSpPr>
          <p:spPr bwMode="auto">
            <a:xfrm>
              <a:off x="5520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1" name="Rectangle 125"/>
            <p:cNvSpPr>
              <a:spLocks noChangeArrowheads="1"/>
            </p:cNvSpPr>
            <p:nvPr/>
          </p:nvSpPr>
          <p:spPr bwMode="auto">
            <a:xfrm>
              <a:off x="5664" y="316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2" name="Rectangle 126"/>
            <p:cNvSpPr>
              <a:spLocks noChangeArrowheads="1"/>
            </p:cNvSpPr>
            <p:nvPr/>
          </p:nvSpPr>
          <p:spPr bwMode="auto">
            <a:xfrm>
              <a:off x="5664" y="326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3" name="Rectangle 127"/>
            <p:cNvSpPr>
              <a:spLocks noChangeArrowheads="1"/>
            </p:cNvSpPr>
            <p:nvPr/>
          </p:nvSpPr>
          <p:spPr bwMode="auto">
            <a:xfrm>
              <a:off x="5664" y="355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4" name="Rectangle 128"/>
            <p:cNvSpPr>
              <a:spLocks noChangeArrowheads="1"/>
            </p:cNvSpPr>
            <p:nvPr/>
          </p:nvSpPr>
          <p:spPr bwMode="auto">
            <a:xfrm>
              <a:off x="5664" y="36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5" name="Rectangle 129"/>
            <p:cNvSpPr>
              <a:spLocks noChangeArrowheads="1"/>
            </p:cNvSpPr>
            <p:nvPr/>
          </p:nvSpPr>
          <p:spPr bwMode="auto">
            <a:xfrm>
              <a:off x="5664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6" name="Rectangle 130"/>
            <p:cNvSpPr>
              <a:spLocks noChangeArrowheads="1"/>
            </p:cNvSpPr>
            <p:nvPr/>
          </p:nvSpPr>
          <p:spPr bwMode="auto">
            <a:xfrm>
              <a:off x="5808" y="336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7" name="Rectangle 131"/>
            <p:cNvSpPr>
              <a:spLocks noChangeArrowheads="1"/>
            </p:cNvSpPr>
            <p:nvPr/>
          </p:nvSpPr>
          <p:spPr bwMode="auto">
            <a:xfrm>
              <a:off x="5808" y="345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8" name="Rectangle 132"/>
            <p:cNvSpPr>
              <a:spLocks noChangeArrowheads="1"/>
            </p:cNvSpPr>
            <p:nvPr/>
          </p:nvSpPr>
          <p:spPr bwMode="auto">
            <a:xfrm>
              <a:off x="5808" y="364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89" name="Rectangle 133"/>
            <p:cNvSpPr>
              <a:spLocks noChangeArrowheads="1"/>
            </p:cNvSpPr>
            <p:nvPr/>
          </p:nvSpPr>
          <p:spPr bwMode="auto">
            <a:xfrm>
              <a:off x="5808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0" name="Rectangle 134"/>
            <p:cNvSpPr>
              <a:spLocks noChangeArrowheads="1"/>
            </p:cNvSpPr>
            <p:nvPr/>
          </p:nvSpPr>
          <p:spPr bwMode="auto">
            <a:xfrm>
              <a:off x="5952" y="3168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1" name="Rectangle 135"/>
            <p:cNvSpPr>
              <a:spLocks noChangeArrowheads="1"/>
            </p:cNvSpPr>
            <p:nvPr/>
          </p:nvSpPr>
          <p:spPr bwMode="auto">
            <a:xfrm>
              <a:off x="5952" y="326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2" name="Rectangle 136"/>
            <p:cNvSpPr>
              <a:spLocks noChangeArrowheads="1"/>
            </p:cNvSpPr>
            <p:nvPr/>
          </p:nvSpPr>
          <p:spPr bwMode="auto">
            <a:xfrm>
              <a:off x="5952" y="3360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3" name="Rectangle 137"/>
            <p:cNvSpPr>
              <a:spLocks noChangeArrowheads="1"/>
            </p:cNvSpPr>
            <p:nvPr/>
          </p:nvSpPr>
          <p:spPr bwMode="auto">
            <a:xfrm>
              <a:off x="5952" y="3456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4" name="Rectangle 138"/>
            <p:cNvSpPr>
              <a:spLocks noChangeArrowheads="1"/>
            </p:cNvSpPr>
            <p:nvPr/>
          </p:nvSpPr>
          <p:spPr bwMode="auto">
            <a:xfrm>
              <a:off x="5952" y="3552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795" name="Rectangle 139"/>
            <p:cNvSpPr>
              <a:spLocks noChangeArrowheads="1"/>
            </p:cNvSpPr>
            <p:nvPr/>
          </p:nvSpPr>
          <p:spPr bwMode="auto">
            <a:xfrm>
              <a:off x="5952" y="3744"/>
              <a:ext cx="144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0865" name="Rectangle 2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Graphics Pipelines</a:t>
            </a:r>
          </a:p>
        </p:txBody>
      </p:sp>
      <p:grpSp>
        <p:nvGrpSpPr>
          <p:cNvPr id="70797" name="Group 141"/>
          <p:cNvGrpSpPr>
            <a:grpSpLocks/>
          </p:cNvGrpSpPr>
          <p:nvPr/>
        </p:nvGrpSpPr>
        <p:grpSpPr bwMode="auto">
          <a:xfrm>
            <a:off x="914400" y="1828800"/>
            <a:ext cx="788988" cy="650875"/>
            <a:chOff x="328" y="1584"/>
            <a:chExt cx="497" cy="410"/>
          </a:xfrm>
        </p:grpSpPr>
        <p:grpSp>
          <p:nvGrpSpPr>
            <p:cNvPr id="70798" name="Group 142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0799" name="AutoShape 143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0" name="Oval 144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1" name="Oval 145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2" name="Oval 146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0803" name="Group 147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0804" name="AutoShape 148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5" name="Oval 149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6" name="Oval 150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07" name="Oval 151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0808" name="Rectangle 152"/>
          <p:cNvSpPr>
            <a:spLocks noChangeArrowheads="1"/>
          </p:cNvSpPr>
          <p:nvPr/>
        </p:nvSpPr>
        <p:spPr bwMode="auto">
          <a:xfrm>
            <a:off x="2743200" y="1676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09" name="Rectangle 153"/>
          <p:cNvSpPr>
            <a:spLocks noChangeArrowheads="1"/>
          </p:cNvSpPr>
          <p:nvPr/>
        </p:nvSpPr>
        <p:spPr bwMode="auto">
          <a:xfrm>
            <a:off x="2971800" y="1828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10" name="Rectangle 154"/>
          <p:cNvSpPr>
            <a:spLocks noChangeArrowheads="1"/>
          </p:cNvSpPr>
          <p:nvPr/>
        </p:nvSpPr>
        <p:spPr bwMode="auto">
          <a:xfrm>
            <a:off x="4419600" y="1828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11" name="Line 155"/>
          <p:cNvSpPr>
            <a:spLocks noChangeShapeType="1"/>
          </p:cNvSpPr>
          <p:nvPr/>
        </p:nvSpPr>
        <p:spPr bwMode="auto">
          <a:xfrm>
            <a:off x="1752600" y="2133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12" name="Line 156"/>
          <p:cNvSpPr>
            <a:spLocks noChangeShapeType="1"/>
          </p:cNvSpPr>
          <p:nvPr/>
        </p:nvSpPr>
        <p:spPr bwMode="auto">
          <a:xfrm>
            <a:off x="3657600" y="2133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13" name="Line 157"/>
          <p:cNvSpPr>
            <a:spLocks noChangeShapeType="1"/>
          </p:cNvSpPr>
          <p:nvPr/>
        </p:nvSpPr>
        <p:spPr bwMode="auto">
          <a:xfrm>
            <a:off x="5105400" y="2133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0814" name="Group 158"/>
          <p:cNvGrpSpPr>
            <a:grpSpLocks/>
          </p:cNvGrpSpPr>
          <p:nvPr/>
        </p:nvGrpSpPr>
        <p:grpSpPr bwMode="auto">
          <a:xfrm>
            <a:off x="914400" y="2971800"/>
            <a:ext cx="788988" cy="650875"/>
            <a:chOff x="328" y="1584"/>
            <a:chExt cx="497" cy="410"/>
          </a:xfrm>
        </p:grpSpPr>
        <p:grpSp>
          <p:nvGrpSpPr>
            <p:cNvPr id="70815" name="Group 159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0816" name="AutoShape 160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17" name="Oval 161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18" name="Oval 162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19" name="Oval 163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0820" name="Group 164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0821" name="AutoShape 165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22" name="Oval 166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23" name="Oval 167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24" name="Oval 168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0825" name="Rectangle 169"/>
          <p:cNvSpPr>
            <a:spLocks noChangeArrowheads="1"/>
          </p:cNvSpPr>
          <p:nvPr/>
        </p:nvSpPr>
        <p:spPr bwMode="auto">
          <a:xfrm>
            <a:off x="2743200" y="2819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26" name="Rectangle 170"/>
          <p:cNvSpPr>
            <a:spLocks noChangeArrowheads="1"/>
          </p:cNvSpPr>
          <p:nvPr/>
        </p:nvSpPr>
        <p:spPr bwMode="auto">
          <a:xfrm>
            <a:off x="2971800" y="2971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27" name="Rectangle 171"/>
          <p:cNvSpPr>
            <a:spLocks noChangeArrowheads="1"/>
          </p:cNvSpPr>
          <p:nvPr/>
        </p:nvSpPr>
        <p:spPr bwMode="auto">
          <a:xfrm>
            <a:off x="4419600" y="2971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28" name="Line 172"/>
          <p:cNvSpPr>
            <a:spLocks noChangeShapeType="1"/>
          </p:cNvSpPr>
          <p:nvPr/>
        </p:nvSpPr>
        <p:spPr bwMode="auto">
          <a:xfrm>
            <a:off x="1752600" y="3276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29" name="Line 173"/>
          <p:cNvSpPr>
            <a:spLocks noChangeShapeType="1"/>
          </p:cNvSpPr>
          <p:nvPr/>
        </p:nvSpPr>
        <p:spPr bwMode="auto">
          <a:xfrm>
            <a:off x="3657600" y="3276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30" name="Line 174"/>
          <p:cNvSpPr>
            <a:spLocks noChangeShapeType="1"/>
          </p:cNvSpPr>
          <p:nvPr/>
        </p:nvSpPr>
        <p:spPr bwMode="auto">
          <a:xfrm>
            <a:off x="51054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0831" name="Group 175"/>
          <p:cNvGrpSpPr>
            <a:grpSpLocks/>
          </p:cNvGrpSpPr>
          <p:nvPr/>
        </p:nvGrpSpPr>
        <p:grpSpPr bwMode="auto">
          <a:xfrm>
            <a:off x="914400" y="4114800"/>
            <a:ext cx="788988" cy="650875"/>
            <a:chOff x="328" y="1584"/>
            <a:chExt cx="497" cy="410"/>
          </a:xfrm>
        </p:grpSpPr>
        <p:grpSp>
          <p:nvGrpSpPr>
            <p:cNvPr id="70832" name="Group 176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0833" name="AutoShape 177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34" name="Oval 178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35" name="Oval 179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36" name="Oval 180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0837" name="Group 181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0838" name="AutoShape 182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39" name="Oval 183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40" name="Oval 184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41" name="Oval 185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0842" name="Rectangle 186"/>
          <p:cNvSpPr>
            <a:spLocks noChangeArrowheads="1"/>
          </p:cNvSpPr>
          <p:nvPr/>
        </p:nvSpPr>
        <p:spPr bwMode="auto">
          <a:xfrm>
            <a:off x="2743200" y="3962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43" name="Rectangle 187"/>
          <p:cNvSpPr>
            <a:spLocks noChangeArrowheads="1"/>
          </p:cNvSpPr>
          <p:nvPr/>
        </p:nvSpPr>
        <p:spPr bwMode="auto">
          <a:xfrm>
            <a:off x="2971800" y="4114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44" name="Rectangle 188"/>
          <p:cNvSpPr>
            <a:spLocks noChangeArrowheads="1"/>
          </p:cNvSpPr>
          <p:nvPr/>
        </p:nvSpPr>
        <p:spPr bwMode="auto">
          <a:xfrm>
            <a:off x="4419600" y="4114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45" name="Line 189"/>
          <p:cNvSpPr>
            <a:spLocks noChangeShapeType="1"/>
          </p:cNvSpPr>
          <p:nvPr/>
        </p:nvSpPr>
        <p:spPr bwMode="auto">
          <a:xfrm>
            <a:off x="1752600" y="4419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46" name="Line 190"/>
          <p:cNvSpPr>
            <a:spLocks noChangeShapeType="1"/>
          </p:cNvSpPr>
          <p:nvPr/>
        </p:nvSpPr>
        <p:spPr bwMode="auto">
          <a:xfrm>
            <a:off x="36576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47" name="Line 191"/>
          <p:cNvSpPr>
            <a:spLocks noChangeShapeType="1"/>
          </p:cNvSpPr>
          <p:nvPr/>
        </p:nvSpPr>
        <p:spPr bwMode="auto">
          <a:xfrm>
            <a:off x="5105400" y="4419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0848" name="Group 192"/>
          <p:cNvGrpSpPr>
            <a:grpSpLocks/>
          </p:cNvGrpSpPr>
          <p:nvPr/>
        </p:nvGrpSpPr>
        <p:grpSpPr bwMode="auto">
          <a:xfrm>
            <a:off x="914400" y="5257800"/>
            <a:ext cx="788988" cy="650875"/>
            <a:chOff x="328" y="1584"/>
            <a:chExt cx="497" cy="410"/>
          </a:xfrm>
        </p:grpSpPr>
        <p:grpSp>
          <p:nvGrpSpPr>
            <p:cNvPr id="70849" name="Group 193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0850" name="AutoShape 194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1" name="Oval 195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2" name="Oval 196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3" name="Oval 197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0854" name="Group 198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0855" name="AutoShape 199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6" name="Oval 200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7" name="Oval 201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0858" name="Oval 202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0859" name="Rectangle 203"/>
          <p:cNvSpPr>
            <a:spLocks noChangeArrowheads="1"/>
          </p:cNvSpPr>
          <p:nvPr/>
        </p:nvSpPr>
        <p:spPr bwMode="auto">
          <a:xfrm>
            <a:off x="2743200" y="5105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60" name="Rectangle 204"/>
          <p:cNvSpPr>
            <a:spLocks noChangeArrowheads="1"/>
          </p:cNvSpPr>
          <p:nvPr/>
        </p:nvSpPr>
        <p:spPr bwMode="auto">
          <a:xfrm>
            <a:off x="2971800" y="5257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61" name="Rectangle 205"/>
          <p:cNvSpPr>
            <a:spLocks noChangeArrowheads="1"/>
          </p:cNvSpPr>
          <p:nvPr/>
        </p:nvSpPr>
        <p:spPr bwMode="auto">
          <a:xfrm>
            <a:off x="4419600" y="5257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62" name="Line 206"/>
          <p:cNvSpPr>
            <a:spLocks noChangeShapeType="1"/>
          </p:cNvSpPr>
          <p:nvPr/>
        </p:nvSpPr>
        <p:spPr bwMode="auto">
          <a:xfrm>
            <a:off x="1752600" y="5562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63" name="Line 207"/>
          <p:cNvSpPr>
            <a:spLocks noChangeShapeType="1"/>
          </p:cNvSpPr>
          <p:nvPr/>
        </p:nvSpPr>
        <p:spPr bwMode="auto">
          <a:xfrm>
            <a:off x="3657600" y="5562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864" name="Line 208"/>
          <p:cNvSpPr>
            <a:spLocks noChangeShapeType="1"/>
          </p:cNvSpPr>
          <p:nvPr/>
        </p:nvSpPr>
        <p:spPr bwMode="auto">
          <a:xfrm>
            <a:off x="5105400" y="5562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08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7467600" y="2743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6096000" y="2743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6096000" y="38100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7467600" y="38100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1686" name="Group 6"/>
          <p:cNvGrpSpPr>
            <a:grpSpLocks/>
          </p:cNvGrpSpPr>
          <p:nvPr/>
        </p:nvGrpSpPr>
        <p:grpSpPr bwMode="auto">
          <a:xfrm>
            <a:off x="6096000" y="2743200"/>
            <a:ext cx="2743200" cy="2133600"/>
            <a:chOff x="3840" y="1728"/>
            <a:chExt cx="1728" cy="1344"/>
          </a:xfrm>
        </p:grpSpPr>
        <p:pic>
          <p:nvPicPr>
            <p:cNvPr id="71687" name="Picture 7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3840" y="1728"/>
              <a:ext cx="1728" cy="134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688" name="Line 8"/>
            <p:cNvSpPr>
              <a:spLocks noChangeShapeType="1"/>
            </p:cNvSpPr>
            <p:nvPr/>
          </p:nvSpPr>
          <p:spPr bwMode="auto">
            <a:xfrm>
              <a:off x="4704" y="1728"/>
              <a:ext cx="0" cy="134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1689" name="Line 9"/>
            <p:cNvSpPr>
              <a:spLocks noChangeShapeType="1"/>
            </p:cNvSpPr>
            <p:nvPr/>
          </p:nvSpPr>
          <p:spPr bwMode="auto">
            <a:xfrm>
              <a:off x="3840" y="2400"/>
              <a:ext cx="172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1764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 Middle Parallel Rendering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277813" y="1828800"/>
            <a:ext cx="788987" cy="650875"/>
            <a:chOff x="328" y="1584"/>
            <a:chExt cx="497" cy="410"/>
          </a:xfrm>
        </p:grpSpPr>
        <p:grpSp>
          <p:nvGrpSpPr>
            <p:cNvPr id="71692" name="Group 12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1693" name="AutoShape 13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694" name="Oval 14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695" name="Oval 15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696" name="Oval 16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1697" name="Group 17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1698" name="AutoShape 18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699" name="Oval 19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00" name="Oval 20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01" name="Oval 21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1600200" y="1676400"/>
            <a:ext cx="3733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03" name="Rectangle 23"/>
          <p:cNvSpPr>
            <a:spLocks noChangeArrowheads="1"/>
          </p:cNvSpPr>
          <p:nvPr/>
        </p:nvSpPr>
        <p:spPr bwMode="auto">
          <a:xfrm>
            <a:off x="1828800" y="1828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419600" y="1828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05" name="Line 25"/>
          <p:cNvSpPr>
            <a:spLocks noChangeShapeType="1"/>
          </p:cNvSpPr>
          <p:nvPr/>
        </p:nvSpPr>
        <p:spPr bwMode="auto">
          <a:xfrm>
            <a:off x="1066800" y="2133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1706" name="Group 26"/>
          <p:cNvGrpSpPr>
            <a:grpSpLocks/>
          </p:cNvGrpSpPr>
          <p:nvPr/>
        </p:nvGrpSpPr>
        <p:grpSpPr bwMode="auto">
          <a:xfrm>
            <a:off x="277813" y="2971800"/>
            <a:ext cx="788987" cy="650875"/>
            <a:chOff x="328" y="1584"/>
            <a:chExt cx="497" cy="410"/>
          </a:xfrm>
        </p:grpSpPr>
        <p:grpSp>
          <p:nvGrpSpPr>
            <p:cNvPr id="71707" name="Group 27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1708" name="AutoShape 28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09" name="Oval 29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10" name="Oval 30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11" name="Oval 31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1712" name="Group 32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1713" name="AutoShape 33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14" name="Oval 34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15" name="Oval 35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16" name="Oval 36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1600200" y="2819400"/>
            <a:ext cx="3733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18" name="Rectangle 38"/>
          <p:cNvSpPr>
            <a:spLocks noChangeArrowheads="1"/>
          </p:cNvSpPr>
          <p:nvPr/>
        </p:nvSpPr>
        <p:spPr bwMode="auto">
          <a:xfrm>
            <a:off x="1828800" y="2971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4419600" y="2971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20" name="Line 40"/>
          <p:cNvSpPr>
            <a:spLocks noChangeShapeType="1"/>
          </p:cNvSpPr>
          <p:nvPr/>
        </p:nvSpPr>
        <p:spPr bwMode="auto">
          <a:xfrm>
            <a:off x="1066800" y="3276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1721" name="Group 41"/>
          <p:cNvGrpSpPr>
            <a:grpSpLocks/>
          </p:cNvGrpSpPr>
          <p:nvPr/>
        </p:nvGrpSpPr>
        <p:grpSpPr bwMode="auto">
          <a:xfrm>
            <a:off x="277813" y="4114800"/>
            <a:ext cx="788987" cy="650875"/>
            <a:chOff x="328" y="1584"/>
            <a:chExt cx="497" cy="410"/>
          </a:xfrm>
        </p:grpSpPr>
        <p:grpSp>
          <p:nvGrpSpPr>
            <p:cNvPr id="71722" name="Group 42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1723" name="AutoShape 43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24" name="Oval 44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25" name="Oval 45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26" name="Oval 46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1727" name="Group 47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1728" name="AutoShape 48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29" name="Oval 49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30" name="Oval 50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31" name="Oval 51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1600200" y="3962400"/>
            <a:ext cx="3733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1828800" y="4114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4419600" y="4114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35" name="Line 55"/>
          <p:cNvSpPr>
            <a:spLocks noChangeShapeType="1"/>
          </p:cNvSpPr>
          <p:nvPr/>
        </p:nvSpPr>
        <p:spPr bwMode="auto">
          <a:xfrm>
            <a:off x="10668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1736" name="Group 56"/>
          <p:cNvGrpSpPr>
            <a:grpSpLocks/>
          </p:cNvGrpSpPr>
          <p:nvPr/>
        </p:nvGrpSpPr>
        <p:grpSpPr bwMode="auto">
          <a:xfrm>
            <a:off x="277813" y="5257800"/>
            <a:ext cx="788987" cy="650875"/>
            <a:chOff x="328" y="1584"/>
            <a:chExt cx="497" cy="410"/>
          </a:xfrm>
        </p:grpSpPr>
        <p:grpSp>
          <p:nvGrpSpPr>
            <p:cNvPr id="71737" name="Group 57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1738" name="AutoShape 58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39" name="Oval 59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40" name="Oval 60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41" name="Oval 61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1742" name="Group 62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1743" name="AutoShape 63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44" name="Oval 64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45" name="Oval 65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1746" name="Oval 66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1600200" y="5105400"/>
            <a:ext cx="3733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48" name="Rectangle 68"/>
          <p:cNvSpPr>
            <a:spLocks noChangeArrowheads="1"/>
          </p:cNvSpPr>
          <p:nvPr/>
        </p:nvSpPr>
        <p:spPr bwMode="auto">
          <a:xfrm>
            <a:off x="1828800" y="5257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49" name="Rectangle 69"/>
          <p:cNvSpPr>
            <a:spLocks noChangeArrowheads="1"/>
          </p:cNvSpPr>
          <p:nvPr/>
        </p:nvSpPr>
        <p:spPr bwMode="auto">
          <a:xfrm>
            <a:off x="4419600" y="5257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0" name="Line 70"/>
          <p:cNvSpPr>
            <a:spLocks noChangeShapeType="1"/>
          </p:cNvSpPr>
          <p:nvPr/>
        </p:nvSpPr>
        <p:spPr bwMode="auto">
          <a:xfrm>
            <a:off x="1066800" y="5562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1" name="Rectangle 71"/>
          <p:cNvSpPr>
            <a:spLocks noChangeArrowheads="1"/>
          </p:cNvSpPr>
          <p:nvPr/>
        </p:nvSpPr>
        <p:spPr bwMode="auto">
          <a:xfrm>
            <a:off x="3048000" y="1524000"/>
            <a:ext cx="838200" cy="4648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rgbClr val="FFFFFF"/>
              </a:gs>
              <a:gs pos="100000">
                <a:schemeClr val="hlink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defTabSz="914400" eaLnBrk="0" hangingPunct="0"/>
            <a:r>
              <a:rPr lang="en-US" sz="2400" smtClean="0">
                <a:solidFill>
                  <a:srgbClr val="000000"/>
                </a:solidFill>
                <a:latin typeface="Times New Roman" charset="0"/>
              </a:rPr>
              <a:t>Sorting Network</a:t>
            </a:r>
          </a:p>
        </p:txBody>
      </p:sp>
      <p:sp>
        <p:nvSpPr>
          <p:cNvPr id="71752" name="Line 72"/>
          <p:cNvSpPr>
            <a:spLocks noChangeShapeType="1"/>
          </p:cNvSpPr>
          <p:nvPr/>
        </p:nvSpPr>
        <p:spPr bwMode="auto">
          <a:xfrm>
            <a:off x="2514600" y="2133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3" name="Line 73"/>
          <p:cNvSpPr>
            <a:spLocks noChangeShapeType="1"/>
          </p:cNvSpPr>
          <p:nvPr/>
        </p:nvSpPr>
        <p:spPr bwMode="auto">
          <a:xfrm>
            <a:off x="3886200" y="2133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4" name="Line 74"/>
          <p:cNvSpPr>
            <a:spLocks noChangeShapeType="1"/>
          </p:cNvSpPr>
          <p:nvPr/>
        </p:nvSpPr>
        <p:spPr bwMode="auto">
          <a:xfrm>
            <a:off x="2514600" y="3276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5" name="Line 75"/>
          <p:cNvSpPr>
            <a:spLocks noChangeShapeType="1"/>
          </p:cNvSpPr>
          <p:nvPr/>
        </p:nvSpPr>
        <p:spPr bwMode="auto">
          <a:xfrm>
            <a:off x="3886200" y="3276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6" name="Line 76"/>
          <p:cNvSpPr>
            <a:spLocks noChangeShapeType="1"/>
          </p:cNvSpPr>
          <p:nvPr/>
        </p:nvSpPr>
        <p:spPr bwMode="auto">
          <a:xfrm>
            <a:off x="2514600" y="4419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7" name="Line 77"/>
          <p:cNvSpPr>
            <a:spLocks noChangeShapeType="1"/>
          </p:cNvSpPr>
          <p:nvPr/>
        </p:nvSpPr>
        <p:spPr bwMode="auto">
          <a:xfrm>
            <a:off x="3886200" y="4419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8" name="Line 78"/>
          <p:cNvSpPr>
            <a:spLocks noChangeShapeType="1"/>
          </p:cNvSpPr>
          <p:nvPr/>
        </p:nvSpPr>
        <p:spPr bwMode="auto">
          <a:xfrm>
            <a:off x="2514600" y="5562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59" name="Line 79"/>
          <p:cNvSpPr>
            <a:spLocks noChangeShapeType="1"/>
          </p:cNvSpPr>
          <p:nvPr/>
        </p:nvSpPr>
        <p:spPr bwMode="auto">
          <a:xfrm>
            <a:off x="3886200" y="5562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71760" name="AutoShape 80"/>
          <p:cNvCxnSpPr>
            <a:cxnSpLocks noChangeShapeType="1"/>
            <a:stCxn id="71704" idx="3"/>
            <a:endCxn id="71682" idx="0"/>
          </p:cNvCxnSpPr>
          <p:nvPr/>
        </p:nvCxnSpPr>
        <p:spPr bwMode="auto">
          <a:xfrm>
            <a:off x="5105400" y="2133600"/>
            <a:ext cx="3048000" cy="60960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761" name="AutoShape 81"/>
          <p:cNvCxnSpPr>
            <a:cxnSpLocks noChangeShapeType="1"/>
            <a:stCxn id="71719" idx="3"/>
            <a:endCxn id="71683" idx="1"/>
          </p:cNvCxnSpPr>
          <p:nvPr/>
        </p:nvCxnSpPr>
        <p:spPr bwMode="auto">
          <a:xfrm flipV="1">
            <a:off x="5105400" y="3273425"/>
            <a:ext cx="990600" cy="31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762" name="AutoShape 82"/>
          <p:cNvCxnSpPr>
            <a:cxnSpLocks noChangeShapeType="1"/>
            <a:stCxn id="71734" idx="3"/>
            <a:endCxn id="71684" idx="1"/>
          </p:cNvCxnSpPr>
          <p:nvPr/>
        </p:nvCxnSpPr>
        <p:spPr bwMode="auto">
          <a:xfrm flipV="1">
            <a:off x="5105400" y="4340225"/>
            <a:ext cx="990600" cy="793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763" name="AutoShape 83"/>
          <p:cNvCxnSpPr>
            <a:cxnSpLocks noChangeShapeType="1"/>
            <a:stCxn id="71749" idx="3"/>
            <a:endCxn id="71685" idx="2"/>
          </p:cNvCxnSpPr>
          <p:nvPr/>
        </p:nvCxnSpPr>
        <p:spPr bwMode="auto">
          <a:xfrm flipV="1">
            <a:off x="5105400" y="4870450"/>
            <a:ext cx="3048000" cy="6921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2503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467600" y="2743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6096000" y="27432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6096000" y="38100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7467600" y="38100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2710" name="Group 6"/>
          <p:cNvGrpSpPr>
            <a:grpSpLocks/>
          </p:cNvGrpSpPr>
          <p:nvPr/>
        </p:nvGrpSpPr>
        <p:grpSpPr bwMode="auto">
          <a:xfrm>
            <a:off x="6096000" y="2743200"/>
            <a:ext cx="2743200" cy="2133600"/>
            <a:chOff x="3840" y="1728"/>
            <a:chExt cx="1728" cy="1344"/>
          </a:xfrm>
        </p:grpSpPr>
        <p:pic>
          <p:nvPicPr>
            <p:cNvPr id="72711" name="Picture 7" descr="470M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20879"/>
            <a:stretch>
              <a:fillRect/>
            </a:stretch>
          </p:blipFill>
          <p:spPr bwMode="auto">
            <a:xfrm>
              <a:off x="3840" y="1728"/>
              <a:ext cx="1728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2" name="Line 8"/>
            <p:cNvSpPr>
              <a:spLocks noChangeShapeType="1"/>
            </p:cNvSpPr>
            <p:nvPr/>
          </p:nvSpPr>
          <p:spPr bwMode="auto">
            <a:xfrm>
              <a:off x="4704" y="1728"/>
              <a:ext cx="0" cy="134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2713" name="Line 9"/>
            <p:cNvSpPr>
              <a:spLocks noChangeShapeType="1"/>
            </p:cNvSpPr>
            <p:nvPr/>
          </p:nvSpPr>
          <p:spPr bwMode="auto">
            <a:xfrm>
              <a:off x="3840" y="2400"/>
              <a:ext cx="172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14400" eaLnBrk="0" hangingPunct="0"/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2788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 First Parallel Rendering</a:t>
            </a:r>
          </a:p>
        </p:txBody>
      </p:sp>
      <p:grpSp>
        <p:nvGrpSpPr>
          <p:cNvPr id="72715" name="Group 11"/>
          <p:cNvGrpSpPr>
            <a:grpSpLocks/>
          </p:cNvGrpSpPr>
          <p:nvPr/>
        </p:nvGrpSpPr>
        <p:grpSpPr bwMode="auto">
          <a:xfrm>
            <a:off x="277813" y="1828800"/>
            <a:ext cx="788987" cy="650875"/>
            <a:chOff x="328" y="1584"/>
            <a:chExt cx="497" cy="410"/>
          </a:xfrm>
        </p:grpSpPr>
        <p:grpSp>
          <p:nvGrpSpPr>
            <p:cNvPr id="72716" name="Group 12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2717" name="AutoShape 13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18" name="Oval 14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19" name="Oval 15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20" name="Oval 16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2721" name="Group 17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2722" name="AutoShape 18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23" name="Oval 19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24" name="Oval 20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25" name="Oval 21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2743200" y="1676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27" name="Rectangle 23"/>
          <p:cNvSpPr>
            <a:spLocks noChangeArrowheads="1"/>
          </p:cNvSpPr>
          <p:nvPr/>
        </p:nvSpPr>
        <p:spPr bwMode="auto">
          <a:xfrm>
            <a:off x="2971800" y="1828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28" name="Rectangle 24"/>
          <p:cNvSpPr>
            <a:spLocks noChangeArrowheads="1"/>
          </p:cNvSpPr>
          <p:nvPr/>
        </p:nvSpPr>
        <p:spPr bwMode="auto">
          <a:xfrm>
            <a:off x="4419600" y="1828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29" name="Line 25"/>
          <p:cNvSpPr>
            <a:spLocks noChangeShapeType="1"/>
          </p:cNvSpPr>
          <p:nvPr/>
        </p:nvSpPr>
        <p:spPr bwMode="auto">
          <a:xfrm>
            <a:off x="3657600" y="2133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2730" name="Group 26"/>
          <p:cNvGrpSpPr>
            <a:grpSpLocks/>
          </p:cNvGrpSpPr>
          <p:nvPr/>
        </p:nvGrpSpPr>
        <p:grpSpPr bwMode="auto">
          <a:xfrm>
            <a:off x="277813" y="2971800"/>
            <a:ext cx="788987" cy="650875"/>
            <a:chOff x="328" y="1584"/>
            <a:chExt cx="497" cy="410"/>
          </a:xfrm>
        </p:grpSpPr>
        <p:grpSp>
          <p:nvGrpSpPr>
            <p:cNvPr id="72731" name="Group 27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2732" name="AutoShape 28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33" name="Oval 29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34" name="Oval 30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35" name="Oval 31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2736" name="Group 32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2737" name="AutoShape 33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38" name="Oval 34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39" name="Oval 35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40" name="Oval 36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2741" name="Rectangle 37"/>
          <p:cNvSpPr>
            <a:spLocks noChangeArrowheads="1"/>
          </p:cNvSpPr>
          <p:nvPr/>
        </p:nvSpPr>
        <p:spPr bwMode="auto">
          <a:xfrm>
            <a:off x="2743200" y="2819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42" name="Rectangle 38"/>
          <p:cNvSpPr>
            <a:spLocks noChangeArrowheads="1"/>
          </p:cNvSpPr>
          <p:nvPr/>
        </p:nvSpPr>
        <p:spPr bwMode="auto">
          <a:xfrm>
            <a:off x="2971800" y="2971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43" name="Rectangle 39"/>
          <p:cNvSpPr>
            <a:spLocks noChangeArrowheads="1"/>
          </p:cNvSpPr>
          <p:nvPr/>
        </p:nvSpPr>
        <p:spPr bwMode="auto">
          <a:xfrm>
            <a:off x="4419600" y="2971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44" name="Line 40"/>
          <p:cNvSpPr>
            <a:spLocks noChangeShapeType="1"/>
          </p:cNvSpPr>
          <p:nvPr/>
        </p:nvSpPr>
        <p:spPr bwMode="auto">
          <a:xfrm>
            <a:off x="3657600" y="3276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2745" name="Group 41"/>
          <p:cNvGrpSpPr>
            <a:grpSpLocks/>
          </p:cNvGrpSpPr>
          <p:nvPr/>
        </p:nvGrpSpPr>
        <p:grpSpPr bwMode="auto">
          <a:xfrm>
            <a:off x="277813" y="4114800"/>
            <a:ext cx="788987" cy="650875"/>
            <a:chOff x="328" y="1584"/>
            <a:chExt cx="497" cy="410"/>
          </a:xfrm>
        </p:grpSpPr>
        <p:grpSp>
          <p:nvGrpSpPr>
            <p:cNvPr id="72746" name="Group 42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2747" name="AutoShape 43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48" name="Oval 44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49" name="Oval 45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50" name="Oval 46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2751" name="Group 47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2752" name="AutoShape 48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53" name="Oval 49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54" name="Oval 50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55" name="Oval 51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2756" name="Rectangle 52"/>
          <p:cNvSpPr>
            <a:spLocks noChangeArrowheads="1"/>
          </p:cNvSpPr>
          <p:nvPr/>
        </p:nvSpPr>
        <p:spPr bwMode="auto">
          <a:xfrm>
            <a:off x="2743200" y="3962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57" name="Rectangle 53"/>
          <p:cNvSpPr>
            <a:spLocks noChangeArrowheads="1"/>
          </p:cNvSpPr>
          <p:nvPr/>
        </p:nvSpPr>
        <p:spPr bwMode="auto">
          <a:xfrm>
            <a:off x="2971800" y="4114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58" name="Rectangle 54"/>
          <p:cNvSpPr>
            <a:spLocks noChangeArrowheads="1"/>
          </p:cNvSpPr>
          <p:nvPr/>
        </p:nvSpPr>
        <p:spPr bwMode="auto">
          <a:xfrm>
            <a:off x="4419600" y="4114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59" name="Line 55"/>
          <p:cNvSpPr>
            <a:spLocks noChangeShapeType="1"/>
          </p:cNvSpPr>
          <p:nvPr/>
        </p:nvSpPr>
        <p:spPr bwMode="auto">
          <a:xfrm>
            <a:off x="36576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2760" name="Group 56"/>
          <p:cNvGrpSpPr>
            <a:grpSpLocks/>
          </p:cNvGrpSpPr>
          <p:nvPr/>
        </p:nvGrpSpPr>
        <p:grpSpPr bwMode="auto">
          <a:xfrm>
            <a:off x="277813" y="5257800"/>
            <a:ext cx="788987" cy="650875"/>
            <a:chOff x="328" y="1584"/>
            <a:chExt cx="497" cy="410"/>
          </a:xfrm>
        </p:grpSpPr>
        <p:grpSp>
          <p:nvGrpSpPr>
            <p:cNvPr id="72761" name="Group 57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2762" name="AutoShape 58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63" name="Oval 59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64" name="Oval 60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65" name="Oval 61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2766" name="Group 62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2767" name="AutoShape 63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68" name="Oval 64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69" name="Oval 65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2770" name="Oval 66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2771" name="Rectangle 67"/>
          <p:cNvSpPr>
            <a:spLocks noChangeArrowheads="1"/>
          </p:cNvSpPr>
          <p:nvPr/>
        </p:nvSpPr>
        <p:spPr bwMode="auto">
          <a:xfrm>
            <a:off x="2743200" y="5105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2" name="Rectangle 68"/>
          <p:cNvSpPr>
            <a:spLocks noChangeArrowheads="1"/>
          </p:cNvSpPr>
          <p:nvPr/>
        </p:nvSpPr>
        <p:spPr bwMode="auto">
          <a:xfrm>
            <a:off x="2971800" y="5257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3" name="Rectangle 69"/>
          <p:cNvSpPr>
            <a:spLocks noChangeArrowheads="1"/>
          </p:cNvSpPr>
          <p:nvPr/>
        </p:nvSpPr>
        <p:spPr bwMode="auto">
          <a:xfrm>
            <a:off x="4419600" y="5257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4" name="Line 70"/>
          <p:cNvSpPr>
            <a:spLocks noChangeShapeType="1"/>
          </p:cNvSpPr>
          <p:nvPr/>
        </p:nvSpPr>
        <p:spPr bwMode="auto">
          <a:xfrm>
            <a:off x="3657600" y="5562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5" name="Rectangle 71"/>
          <p:cNvSpPr>
            <a:spLocks noChangeArrowheads="1"/>
          </p:cNvSpPr>
          <p:nvPr/>
        </p:nvSpPr>
        <p:spPr bwMode="auto">
          <a:xfrm>
            <a:off x="1600200" y="1524000"/>
            <a:ext cx="838200" cy="4648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rgbClr val="FFFFFF"/>
              </a:gs>
              <a:gs pos="100000">
                <a:schemeClr val="hlink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defTabSz="914400" eaLnBrk="0" hangingPunct="0"/>
            <a:r>
              <a:rPr lang="en-US" sz="2400" smtClean="0">
                <a:solidFill>
                  <a:srgbClr val="000000"/>
                </a:solidFill>
                <a:latin typeface="Times New Roman" charset="0"/>
              </a:rPr>
              <a:t>Sorting Network</a:t>
            </a:r>
          </a:p>
        </p:txBody>
      </p:sp>
      <p:sp>
        <p:nvSpPr>
          <p:cNvPr id="72776" name="Line 72"/>
          <p:cNvSpPr>
            <a:spLocks noChangeShapeType="1"/>
          </p:cNvSpPr>
          <p:nvPr/>
        </p:nvSpPr>
        <p:spPr bwMode="auto">
          <a:xfrm>
            <a:off x="1066800" y="2133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7" name="Line 73"/>
          <p:cNvSpPr>
            <a:spLocks noChangeShapeType="1"/>
          </p:cNvSpPr>
          <p:nvPr/>
        </p:nvSpPr>
        <p:spPr bwMode="auto">
          <a:xfrm>
            <a:off x="2438400" y="2133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8" name="Line 74"/>
          <p:cNvSpPr>
            <a:spLocks noChangeShapeType="1"/>
          </p:cNvSpPr>
          <p:nvPr/>
        </p:nvSpPr>
        <p:spPr bwMode="auto">
          <a:xfrm>
            <a:off x="1066800" y="3276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79" name="Line 75"/>
          <p:cNvSpPr>
            <a:spLocks noChangeShapeType="1"/>
          </p:cNvSpPr>
          <p:nvPr/>
        </p:nvSpPr>
        <p:spPr bwMode="auto">
          <a:xfrm>
            <a:off x="2438400" y="3276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80" name="Line 76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81" name="Line 77"/>
          <p:cNvSpPr>
            <a:spLocks noChangeShapeType="1"/>
          </p:cNvSpPr>
          <p:nvPr/>
        </p:nvSpPr>
        <p:spPr bwMode="auto">
          <a:xfrm>
            <a:off x="2438400" y="4419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82" name="Line 78"/>
          <p:cNvSpPr>
            <a:spLocks noChangeShapeType="1"/>
          </p:cNvSpPr>
          <p:nvPr/>
        </p:nvSpPr>
        <p:spPr bwMode="auto">
          <a:xfrm>
            <a:off x="1066800" y="5562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83" name="Line 79"/>
          <p:cNvSpPr>
            <a:spLocks noChangeShapeType="1"/>
          </p:cNvSpPr>
          <p:nvPr/>
        </p:nvSpPr>
        <p:spPr bwMode="auto">
          <a:xfrm>
            <a:off x="2438400" y="5562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72784" name="AutoShape 80"/>
          <p:cNvCxnSpPr>
            <a:cxnSpLocks noChangeShapeType="1"/>
            <a:stCxn id="72728" idx="3"/>
            <a:endCxn id="72706" idx="0"/>
          </p:cNvCxnSpPr>
          <p:nvPr/>
        </p:nvCxnSpPr>
        <p:spPr bwMode="auto">
          <a:xfrm>
            <a:off x="5105400" y="2133600"/>
            <a:ext cx="3048000" cy="60960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785" name="AutoShape 81"/>
          <p:cNvCxnSpPr>
            <a:cxnSpLocks noChangeShapeType="1"/>
            <a:stCxn id="72743" idx="3"/>
            <a:endCxn id="72707" idx="1"/>
          </p:cNvCxnSpPr>
          <p:nvPr/>
        </p:nvCxnSpPr>
        <p:spPr bwMode="auto">
          <a:xfrm flipV="1">
            <a:off x="5105400" y="3273425"/>
            <a:ext cx="990600" cy="31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786" name="AutoShape 82"/>
          <p:cNvCxnSpPr>
            <a:cxnSpLocks noChangeShapeType="1"/>
            <a:stCxn id="72758" idx="3"/>
            <a:endCxn id="72708" idx="1"/>
          </p:cNvCxnSpPr>
          <p:nvPr/>
        </p:nvCxnSpPr>
        <p:spPr bwMode="auto">
          <a:xfrm flipV="1">
            <a:off x="5105400" y="4340225"/>
            <a:ext cx="990600" cy="793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787" name="AutoShape 83"/>
          <p:cNvCxnSpPr>
            <a:cxnSpLocks noChangeShapeType="1"/>
            <a:stCxn id="72773" idx="3"/>
            <a:endCxn id="72709" idx="2"/>
          </p:cNvCxnSpPr>
          <p:nvPr/>
        </p:nvCxnSpPr>
        <p:spPr bwMode="auto">
          <a:xfrm flipV="1">
            <a:off x="5105400" y="4870450"/>
            <a:ext cx="3048000" cy="6921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9282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6934200" y="3276600"/>
            <a:ext cx="1371600" cy="1060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FB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73731" name="Picture 3" descr="470M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0" b="20879"/>
          <a:stretch>
            <a:fillRect/>
          </a:stretch>
        </p:blipFill>
        <p:spPr bwMode="auto">
          <a:xfrm>
            <a:off x="6934200" y="3276600"/>
            <a:ext cx="1371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3803" name="Rectangle 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 Last Parallel Rendering</a:t>
            </a:r>
          </a:p>
        </p:txBody>
      </p:sp>
      <p:grpSp>
        <p:nvGrpSpPr>
          <p:cNvPr id="73733" name="Group 5"/>
          <p:cNvGrpSpPr>
            <a:grpSpLocks/>
          </p:cNvGrpSpPr>
          <p:nvPr/>
        </p:nvGrpSpPr>
        <p:grpSpPr bwMode="auto">
          <a:xfrm>
            <a:off x="838200" y="1828800"/>
            <a:ext cx="788988" cy="650875"/>
            <a:chOff x="328" y="1584"/>
            <a:chExt cx="497" cy="410"/>
          </a:xfrm>
        </p:grpSpPr>
        <p:grpSp>
          <p:nvGrpSpPr>
            <p:cNvPr id="73734" name="Group 6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3735" name="AutoShape 7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36" name="Oval 8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37" name="Oval 9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38" name="Oval 10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3739" name="Group 11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3740" name="AutoShape 12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41" name="Oval 13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42" name="Oval 14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43" name="Oval 15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2667000" y="1676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2895600" y="1828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4343400" y="1828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47" name="Line 19"/>
          <p:cNvSpPr>
            <a:spLocks noChangeShapeType="1"/>
          </p:cNvSpPr>
          <p:nvPr/>
        </p:nvSpPr>
        <p:spPr bwMode="auto">
          <a:xfrm>
            <a:off x="3581400" y="2133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3748" name="Group 20"/>
          <p:cNvGrpSpPr>
            <a:grpSpLocks/>
          </p:cNvGrpSpPr>
          <p:nvPr/>
        </p:nvGrpSpPr>
        <p:grpSpPr bwMode="auto">
          <a:xfrm>
            <a:off x="838200" y="2971800"/>
            <a:ext cx="788988" cy="650875"/>
            <a:chOff x="328" y="1584"/>
            <a:chExt cx="497" cy="410"/>
          </a:xfrm>
        </p:grpSpPr>
        <p:grpSp>
          <p:nvGrpSpPr>
            <p:cNvPr id="73749" name="Group 21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3750" name="AutoShape 22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1" name="Oval 23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2" name="Oval 24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3" name="Oval 25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3754" name="Group 26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3755" name="AutoShape 27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6" name="Oval 28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7" name="Oval 29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58" name="Oval 30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3759" name="Rectangle 31"/>
          <p:cNvSpPr>
            <a:spLocks noChangeArrowheads="1"/>
          </p:cNvSpPr>
          <p:nvPr/>
        </p:nvSpPr>
        <p:spPr bwMode="auto">
          <a:xfrm>
            <a:off x="2667000" y="2819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60" name="Rectangle 32"/>
          <p:cNvSpPr>
            <a:spLocks noChangeArrowheads="1"/>
          </p:cNvSpPr>
          <p:nvPr/>
        </p:nvSpPr>
        <p:spPr bwMode="auto">
          <a:xfrm>
            <a:off x="2895600" y="2971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61" name="Rectangle 33"/>
          <p:cNvSpPr>
            <a:spLocks noChangeArrowheads="1"/>
          </p:cNvSpPr>
          <p:nvPr/>
        </p:nvSpPr>
        <p:spPr bwMode="auto">
          <a:xfrm>
            <a:off x="4343400" y="2971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62" name="Line 34"/>
          <p:cNvSpPr>
            <a:spLocks noChangeShapeType="1"/>
          </p:cNvSpPr>
          <p:nvPr/>
        </p:nvSpPr>
        <p:spPr bwMode="auto">
          <a:xfrm>
            <a:off x="3581400" y="3276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3763" name="Group 35"/>
          <p:cNvGrpSpPr>
            <a:grpSpLocks/>
          </p:cNvGrpSpPr>
          <p:nvPr/>
        </p:nvGrpSpPr>
        <p:grpSpPr bwMode="auto">
          <a:xfrm>
            <a:off x="838200" y="4114800"/>
            <a:ext cx="788988" cy="650875"/>
            <a:chOff x="328" y="1584"/>
            <a:chExt cx="497" cy="410"/>
          </a:xfrm>
        </p:grpSpPr>
        <p:grpSp>
          <p:nvGrpSpPr>
            <p:cNvPr id="73764" name="Group 36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3765" name="AutoShape 37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66" name="Oval 38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67" name="Oval 39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68" name="Oval 40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3769" name="Group 41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3770" name="AutoShape 42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71" name="Oval 43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72" name="Oval 44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73" name="Oval 45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2667000" y="3962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2895600" y="4114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76" name="Rectangle 48"/>
          <p:cNvSpPr>
            <a:spLocks noChangeArrowheads="1"/>
          </p:cNvSpPr>
          <p:nvPr/>
        </p:nvSpPr>
        <p:spPr bwMode="auto">
          <a:xfrm>
            <a:off x="4343400" y="4114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77" name="Line 49"/>
          <p:cNvSpPr>
            <a:spLocks noChangeShapeType="1"/>
          </p:cNvSpPr>
          <p:nvPr/>
        </p:nvSpPr>
        <p:spPr bwMode="auto">
          <a:xfrm>
            <a:off x="35814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73778" name="Group 50"/>
          <p:cNvGrpSpPr>
            <a:grpSpLocks/>
          </p:cNvGrpSpPr>
          <p:nvPr/>
        </p:nvGrpSpPr>
        <p:grpSpPr bwMode="auto">
          <a:xfrm>
            <a:off x="838200" y="5257800"/>
            <a:ext cx="788988" cy="650875"/>
            <a:chOff x="328" y="1584"/>
            <a:chExt cx="497" cy="410"/>
          </a:xfrm>
        </p:grpSpPr>
        <p:grpSp>
          <p:nvGrpSpPr>
            <p:cNvPr id="73779" name="Group 51"/>
            <p:cNvGrpSpPr>
              <a:grpSpLocks/>
            </p:cNvGrpSpPr>
            <p:nvPr/>
          </p:nvGrpSpPr>
          <p:grpSpPr bwMode="auto">
            <a:xfrm>
              <a:off x="328" y="1617"/>
              <a:ext cx="376" cy="377"/>
              <a:chOff x="544" y="1536"/>
              <a:chExt cx="376" cy="377"/>
            </a:xfrm>
          </p:grpSpPr>
          <p:sp>
            <p:nvSpPr>
              <p:cNvPr id="73780" name="AutoShape 52"/>
              <p:cNvSpPr>
                <a:spLocks noChangeArrowheads="1"/>
              </p:cNvSpPr>
              <p:nvPr/>
            </p:nvSpPr>
            <p:spPr bwMode="auto">
              <a:xfrm rot="-3556397">
                <a:off x="552" y="1560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1" name="Oval 53"/>
              <p:cNvSpPr>
                <a:spLocks noChangeArrowheads="1"/>
              </p:cNvSpPr>
              <p:nvPr/>
            </p:nvSpPr>
            <p:spPr bwMode="auto">
              <a:xfrm rot="-3556397">
                <a:off x="544" y="157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2" name="Oval 54"/>
              <p:cNvSpPr>
                <a:spLocks noChangeArrowheads="1"/>
              </p:cNvSpPr>
              <p:nvPr/>
            </p:nvSpPr>
            <p:spPr bwMode="auto">
              <a:xfrm rot="-3556397">
                <a:off x="677" y="181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3" name="Oval 55"/>
              <p:cNvSpPr>
                <a:spLocks noChangeArrowheads="1"/>
              </p:cNvSpPr>
              <p:nvPr/>
            </p:nvSpPr>
            <p:spPr bwMode="auto">
              <a:xfrm rot="-3556397">
                <a:off x="824" y="156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73784" name="Group 56"/>
            <p:cNvGrpSpPr>
              <a:grpSpLocks/>
            </p:cNvGrpSpPr>
            <p:nvPr/>
          </p:nvGrpSpPr>
          <p:grpSpPr bwMode="auto">
            <a:xfrm>
              <a:off x="480" y="1584"/>
              <a:ext cx="345" cy="384"/>
              <a:chOff x="696" y="1503"/>
              <a:chExt cx="345" cy="384"/>
            </a:xfrm>
          </p:grpSpPr>
          <p:sp>
            <p:nvSpPr>
              <p:cNvPr id="73785" name="AutoShape 57"/>
              <p:cNvSpPr>
                <a:spLocks noChangeArrowheads="1"/>
              </p:cNvSpPr>
              <p:nvPr/>
            </p:nvSpPr>
            <p:spPr bwMode="auto">
              <a:xfrm rot="-5640073">
                <a:off x="720" y="1584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6" name="Oval 58"/>
              <p:cNvSpPr>
                <a:spLocks noChangeArrowheads="1"/>
              </p:cNvSpPr>
              <p:nvPr/>
            </p:nvSpPr>
            <p:spPr bwMode="auto">
              <a:xfrm rot="-5640073">
                <a:off x="696" y="16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7" name="Oval 59"/>
              <p:cNvSpPr>
                <a:spLocks noChangeArrowheads="1"/>
              </p:cNvSpPr>
              <p:nvPr/>
            </p:nvSpPr>
            <p:spPr bwMode="auto">
              <a:xfrm rot="-5640073">
                <a:off x="945" y="179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73788" name="Oval 60"/>
              <p:cNvSpPr>
                <a:spLocks noChangeArrowheads="1"/>
              </p:cNvSpPr>
              <p:nvPr/>
            </p:nvSpPr>
            <p:spPr bwMode="auto">
              <a:xfrm rot="-5640073">
                <a:off x="925" y="150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hangingPunct="0"/>
                <a:endParaRPr lang="en-US" sz="2400" smtClea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73789" name="Rectangle 61"/>
          <p:cNvSpPr>
            <a:spLocks noChangeArrowheads="1"/>
          </p:cNvSpPr>
          <p:nvPr/>
        </p:nvSpPr>
        <p:spPr bwMode="auto">
          <a:xfrm>
            <a:off x="2667000" y="5105400"/>
            <a:ext cx="2590800" cy="914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/>
          <a:lstStyle/>
          <a:p>
            <a:pPr algn="ctr" defTabSz="914400" eaLnBrk="0" hangingPunct="0"/>
            <a:endParaRPr lang="en-US" sz="2400" b="1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0" name="Rectangle 62"/>
          <p:cNvSpPr>
            <a:spLocks noChangeArrowheads="1"/>
          </p:cNvSpPr>
          <p:nvPr/>
        </p:nvSpPr>
        <p:spPr bwMode="auto">
          <a:xfrm>
            <a:off x="2895600" y="5257800"/>
            <a:ext cx="6858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G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1" name="Rectangle 63"/>
          <p:cNvSpPr>
            <a:spLocks noChangeArrowheads="1"/>
          </p:cNvSpPr>
          <p:nvPr/>
        </p:nvSpPr>
        <p:spPr bwMode="auto">
          <a:xfrm>
            <a:off x="4343400" y="5257800"/>
            <a:ext cx="685800" cy="6096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defTabSz="914400" eaLnBrk="0" hangingPunct="0"/>
            <a:r>
              <a:rPr lang="en-US" sz="2800" b="1" smtClean="0">
                <a:solidFill>
                  <a:srgbClr val="000000"/>
                </a:solidFill>
                <a:latin typeface="Times New Roman" charset="0"/>
              </a:rPr>
              <a:t>R</a:t>
            </a:r>
            <a:endParaRPr 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2" name="Line 64"/>
          <p:cNvSpPr>
            <a:spLocks noChangeShapeType="1"/>
          </p:cNvSpPr>
          <p:nvPr/>
        </p:nvSpPr>
        <p:spPr bwMode="auto">
          <a:xfrm>
            <a:off x="3581400" y="5562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3" name="Rectangle 65"/>
          <p:cNvSpPr>
            <a:spLocks noChangeArrowheads="1"/>
          </p:cNvSpPr>
          <p:nvPr/>
        </p:nvSpPr>
        <p:spPr bwMode="auto">
          <a:xfrm>
            <a:off x="5562600" y="1524000"/>
            <a:ext cx="838200" cy="4648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rgbClr val="FFFFFF"/>
              </a:gs>
              <a:gs pos="100000">
                <a:schemeClr val="hlink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defTabSz="914400" eaLnBrk="0" hangingPunct="0"/>
            <a:r>
              <a:rPr lang="en-US" sz="2400" smtClean="0">
                <a:solidFill>
                  <a:srgbClr val="000000"/>
                </a:solidFill>
                <a:latin typeface="Times New Roman" charset="0"/>
              </a:rPr>
              <a:t>Sorting Network</a:t>
            </a:r>
          </a:p>
        </p:txBody>
      </p:sp>
      <p:sp>
        <p:nvSpPr>
          <p:cNvPr id="73794" name="Line 66"/>
          <p:cNvSpPr>
            <a:spLocks noChangeShapeType="1"/>
          </p:cNvSpPr>
          <p:nvPr/>
        </p:nvSpPr>
        <p:spPr bwMode="auto">
          <a:xfrm>
            <a:off x="5029200" y="2133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5" name="Line 67"/>
          <p:cNvSpPr>
            <a:spLocks noChangeShapeType="1"/>
          </p:cNvSpPr>
          <p:nvPr/>
        </p:nvSpPr>
        <p:spPr bwMode="auto">
          <a:xfrm>
            <a:off x="5029200" y="3276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6" name="Line 68"/>
          <p:cNvSpPr>
            <a:spLocks noChangeShapeType="1"/>
          </p:cNvSpPr>
          <p:nvPr/>
        </p:nvSpPr>
        <p:spPr bwMode="auto">
          <a:xfrm>
            <a:off x="6400800" y="3810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7" name="Line 69"/>
          <p:cNvSpPr>
            <a:spLocks noChangeShapeType="1"/>
          </p:cNvSpPr>
          <p:nvPr/>
        </p:nvSpPr>
        <p:spPr bwMode="auto">
          <a:xfrm>
            <a:off x="5029200" y="4419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8" name="Line 70"/>
          <p:cNvSpPr>
            <a:spLocks noChangeShapeType="1"/>
          </p:cNvSpPr>
          <p:nvPr/>
        </p:nvSpPr>
        <p:spPr bwMode="auto">
          <a:xfrm>
            <a:off x="5029200" y="55626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99" name="Line 71"/>
          <p:cNvSpPr>
            <a:spLocks noChangeShapeType="1"/>
          </p:cNvSpPr>
          <p:nvPr/>
        </p:nvSpPr>
        <p:spPr bwMode="auto">
          <a:xfrm>
            <a:off x="1676400" y="2133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800" name="Line 72"/>
          <p:cNvSpPr>
            <a:spLocks noChangeShapeType="1"/>
          </p:cNvSpPr>
          <p:nvPr/>
        </p:nvSpPr>
        <p:spPr bwMode="auto">
          <a:xfrm>
            <a:off x="1676400" y="3276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801" name="Line 73"/>
          <p:cNvSpPr>
            <a:spLocks noChangeShapeType="1"/>
          </p:cNvSpPr>
          <p:nvPr/>
        </p:nvSpPr>
        <p:spPr bwMode="auto">
          <a:xfrm>
            <a:off x="1676400" y="4419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802" name="Line 74"/>
          <p:cNvSpPr>
            <a:spLocks noChangeShapeType="1"/>
          </p:cNvSpPr>
          <p:nvPr/>
        </p:nvSpPr>
        <p:spPr bwMode="auto">
          <a:xfrm>
            <a:off x="1676400" y="5562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Sort-First Bottleneck</a:t>
            </a:r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2476500" y="1524000"/>
            <a:ext cx="6172200" cy="4572000"/>
            <a:chOff x="1560" y="960"/>
            <a:chExt cx="3888" cy="2880"/>
          </a:xfrm>
        </p:grpSpPr>
        <p:sp>
          <p:nvSpPr>
            <p:cNvPr id="75780" name="Freeform 4"/>
            <p:cNvSpPr>
              <a:spLocks/>
            </p:cNvSpPr>
            <p:nvPr/>
          </p:nvSpPr>
          <p:spPr bwMode="auto">
            <a:xfrm rot="-5400000">
              <a:off x="2115" y="480"/>
              <a:ext cx="2782" cy="3841"/>
            </a:xfrm>
            <a:custGeom>
              <a:avLst/>
              <a:gdLst>
                <a:gd name="T0" fmla="*/ 920 w 1374"/>
                <a:gd name="T1" fmla="*/ 418 h 3944"/>
                <a:gd name="T2" fmla="*/ 886 w 1374"/>
                <a:gd name="T3" fmla="*/ 918 h 3944"/>
                <a:gd name="T4" fmla="*/ 958 w 1374"/>
                <a:gd name="T5" fmla="*/ 947 h 3944"/>
                <a:gd name="T6" fmla="*/ 1028 w 1374"/>
                <a:gd name="T7" fmla="*/ 987 h 3944"/>
                <a:gd name="T8" fmla="*/ 1095 w 1374"/>
                <a:gd name="T9" fmla="*/ 1030 h 3944"/>
                <a:gd name="T10" fmla="*/ 1154 w 1374"/>
                <a:gd name="T11" fmla="*/ 1086 h 3944"/>
                <a:gd name="T12" fmla="*/ 1207 w 1374"/>
                <a:gd name="T13" fmla="*/ 1141 h 3944"/>
                <a:gd name="T14" fmla="*/ 1254 w 1374"/>
                <a:gd name="T15" fmla="*/ 1205 h 3944"/>
                <a:gd name="T16" fmla="*/ 1294 w 1374"/>
                <a:gd name="T17" fmla="*/ 1272 h 3944"/>
                <a:gd name="T18" fmla="*/ 1327 w 1374"/>
                <a:gd name="T19" fmla="*/ 1346 h 3944"/>
                <a:gd name="T20" fmla="*/ 1353 w 1374"/>
                <a:gd name="T21" fmla="*/ 1422 h 3944"/>
                <a:gd name="T22" fmla="*/ 1370 w 1374"/>
                <a:gd name="T23" fmla="*/ 1498 h 3944"/>
                <a:gd name="T24" fmla="*/ 1374 w 1374"/>
                <a:gd name="T25" fmla="*/ 3735 h 3944"/>
                <a:gd name="T26" fmla="*/ 1340 w 1374"/>
                <a:gd name="T27" fmla="*/ 3826 h 3944"/>
                <a:gd name="T28" fmla="*/ 1131 w 1374"/>
                <a:gd name="T29" fmla="*/ 3908 h 3944"/>
                <a:gd name="T30" fmla="*/ 793 w 1374"/>
                <a:gd name="T31" fmla="*/ 3944 h 3944"/>
                <a:gd name="T32" fmla="*/ 408 w 1374"/>
                <a:gd name="T33" fmla="*/ 3933 h 3944"/>
                <a:gd name="T34" fmla="*/ 118 w 1374"/>
                <a:gd name="T35" fmla="*/ 3874 h 3944"/>
                <a:gd name="T36" fmla="*/ 0 w 1374"/>
                <a:gd name="T37" fmla="*/ 3769 h 3944"/>
                <a:gd name="T38" fmla="*/ 0 w 1374"/>
                <a:gd name="T39" fmla="*/ 1534 h 3944"/>
                <a:gd name="T40" fmla="*/ 11 w 1374"/>
                <a:gd name="T41" fmla="*/ 1460 h 3944"/>
                <a:gd name="T42" fmla="*/ 34 w 1374"/>
                <a:gd name="T43" fmla="*/ 1382 h 3944"/>
                <a:gd name="T44" fmla="*/ 62 w 1374"/>
                <a:gd name="T45" fmla="*/ 1308 h 3944"/>
                <a:gd name="T46" fmla="*/ 99 w 1374"/>
                <a:gd name="T47" fmla="*/ 1240 h 3944"/>
                <a:gd name="T48" fmla="*/ 144 w 1374"/>
                <a:gd name="T49" fmla="*/ 1173 h 3944"/>
                <a:gd name="T50" fmla="*/ 196 w 1374"/>
                <a:gd name="T51" fmla="*/ 1110 h 3944"/>
                <a:gd name="T52" fmla="*/ 251 w 1374"/>
                <a:gd name="T53" fmla="*/ 1057 h 3944"/>
                <a:gd name="T54" fmla="*/ 315 w 1374"/>
                <a:gd name="T55" fmla="*/ 1010 h 3944"/>
                <a:gd name="T56" fmla="*/ 380 w 1374"/>
                <a:gd name="T57" fmla="*/ 968 h 3944"/>
                <a:gd name="T58" fmla="*/ 452 w 1374"/>
                <a:gd name="T59" fmla="*/ 932 h 3944"/>
                <a:gd name="T60" fmla="*/ 490 w 1374"/>
                <a:gd name="T61" fmla="*/ 418 h 3944"/>
                <a:gd name="T62" fmla="*/ 454 w 1374"/>
                <a:gd name="T63" fmla="*/ 0 h 3944"/>
                <a:gd name="T64" fmla="*/ 920 w 1374"/>
                <a:gd name="T65" fmla="*/ 0 h 3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3944">
                  <a:moveTo>
                    <a:pt x="920" y="0"/>
                  </a:moveTo>
                  <a:lnTo>
                    <a:pt x="920" y="418"/>
                  </a:lnTo>
                  <a:lnTo>
                    <a:pt x="886" y="418"/>
                  </a:lnTo>
                  <a:lnTo>
                    <a:pt x="886" y="918"/>
                  </a:lnTo>
                  <a:lnTo>
                    <a:pt x="922" y="932"/>
                  </a:lnTo>
                  <a:lnTo>
                    <a:pt x="958" y="947"/>
                  </a:lnTo>
                  <a:lnTo>
                    <a:pt x="994" y="968"/>
                  </a:lnTo>
                  <a:lnTo>
                    <a:pt x="1028" y="987"/>
                  </a:lnTo>
                  <a:lnTo>
                    <a:pt x="1062" y="1010"/>
                  </a:lnTo>
                  <a:lnTo>
                    <a:pt x="1095" y="1030"/>
                  </a:lnTo>
                  <a:lnTo>
                    <a:pt x="1123" y="1057"/>
                  </a:lnTo>
                  <a:lnTo>
                    <a:pt x="1154" y="1086"/>
                  </a:lnTo>
                  <a:lnTo>
                    <a:pt x="1182" y="1110"/>
                  </a:lnTo>
                  <a:lnTo>
                    <a:pt x="1207" y="1141"/>
                  </a:lnTo>
                  <a:lnTo>
                    <a:pt x="1232" y="1173"/>
                  </a:lnTo>
                  <a:lnTo>
                    <a:pt x="1254" y="1205"/>
                  </a:lnTo>
                  <a:lnTo>
                    <a:pt x="1275" y="1240"/>
                  </a:lnTo>
                  <a:lnTo>
                    <a:pt x="1294" y="1272"/>
                  </a:lnTo>
                  <a:lnTo>
                    <a:pt x="1313" y="1308"/>
                  </a:lnTo>
                  <a:lnTo>
                    <a:pt x="1327" y="1346"/>
                  </a:lnTo>
                  <a:lnTo>
                    <a:pt x="1340" y="1382"/>
                  </a:lnTo>
                  <a:lnTo>
                    <a:pt x="1353" y="1422"/>
                  </a:lnTo>
                  <a:lnTo>
                    <a:pt x="1363" y="1460"/>
                  </a:lnTo>
                  <a:lnTo>
                    <a:pt x="1370" y="1498"/>
                  </a:lnTo>
                  <a:lnTo>
                    <a:pt x="1374" y="1534"/>
                  </a:lnTo>
                  <a:lnTo>
                    <a:pt x="1374" y="3735"/>
                  </a:lnTo>
                  <a:lnTo>
                    <a:pt x="1374" y="3769"/>
                  </a:lnTo>
                  <a:lnTo>
                    <a:pt x="1340" y="3826"/>
                  </a:lnTo>
                  <a:lnTo>
                    <a:pt x="1258" y="3874"/>
                  </a:lnTo>
                  <a:lnTo>
                    <a:pt x="1131" y="3908"/>
                  </a:lnTo>
                  <a:lnTo>
                    <a:pt x="967" y="3933"/>
                  </a:lnTo>
                  <a:lnTo>
                    <a:pt x="793" y="3944"/>
                  </a:lnTo>
                  <a:lnTo>
                    <a:pt x="581" y="3944"/>
                  </a:lnTo>
                  <a:lnTo>
                    <a:pt x="408" y="3933"/>
                  </a:lnTo>
                  <a:lnTo>
                    <a:pt x="245" y="3908"/>
                  </a:lnTo>
                  <a:lnTo>
                    <a:pt x="118" y="3874"/>
                  </a:lnTo>
                  <a:lnTo>
                    <a:pt x="36" y="3826"/>
                  </a:lnTo>
                  <a:lnTo>
                    <a:pt x="0" y="3769"/>
                  </a:lnTo>
                  <a:lnTo>
                    <a:pt x="0" y="3735"/>
                  </a:lnTo>
                  <a:lnTo>
                    <a:pt x="0" y="1534"/>
                  </a:lnTo>
                  <a:lnTo>
                    <a:pt x="5" y="1498"/>
                  </a:lnTo>
                  <a:lnTo>
                    <a:pt x="11" y="1460"/>
                  </a:lnTo>
                  <a:lnTo>
                    <a:pt x="23" y="1422"/>
                  </a:lnTo>
                  <a:lnTo>
                    <a:pt x="34" y="1382"/>
                  </a:lnTo>
                  <a:lnTo>
                    <a:pt x="47" y="1346"/>
                  </a:lnTo>
                  <a:lnTo>
                    <a:pt x="62" y="1308"/>
                  </a:lnTo>
                  <a:lnTo>
                    <a:pt x="80" y="1272"/>
                  </a:lnTo>
                  <a:lnTo>
                    <a:pt x="99" y="1240"/>
                  </a:lnTo>
                  <a:lnTo>
                    <a:pt x="121" y="1205"/>
                  </a:lnTo>
                  <a:lnTo>
                    <a:pt x="144" y="1173"/>
                  </a:lnTo>
                  <a:lnTo>
                    <a:pt x="167" y="1141"/>
                  </a:lnTo>
                  <a:lnTo>
                    <a:pt x="196" y="1110"/>
                  </a:lnTo>
                  <a:lnTo>
                    <a:pt x="220" y="1086"/>
                  </a:lnTo>
                  <a:lnTo>
                    <a:pt x="251" y="1057"/>
                  </a:lnTo>
                  <a:lnTo>
                    <a:pt x="281" y="1030"/>
                  </a:lnTo>
                  <a:lnTo>
                    <a:pt x="315" y="1010"/>
                  </a:lnTo>
                  <a:lnTo>
                    <a:pt x="346" y="987"/>
                  </a:lnTo>
                  <a:lnTo>
                    <a:pt x="380" y="968"/>
                  </a:lnTo>
                  <a:lnTo>
                    <a:pt x="416" y="947"/>
                  </a:lnTo>
                  <a:lnTo>
                    <a:pt x="452" y="932"/>
                  </a:lnTo>
                  <a:lnTo>
                    <a:pt x="490" y="918"/>
                  </a:lnTo>
                  <a:lnTo>
                    <a:pt x="490" y="418"/>
                  </a:lnTo>
                  <a:lnTo>
                    <a:pt x="454" y="418"/>
                  </a:lnTo>
                  <a:lnTo>
                    <a:pt x="454" y="0"/>
                  </a:lnTo>
                  <a:lnTo>
                    <a:pt x="920" y="0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781" name="Freeform 5"/>
            <p:cNvSpPr>
              <a:spLocks/>
            </p:cNvSpPr>
            <p:nvPr/>
          </p:nvSpPr>
          <p:spPr bwMode="auto">
            <a:xfrm rot="-5400000">
              <a:off x="3488" y="256"/>
              <a:ext cx="894" cy="2732"/>
            </a:xfrm>
            <a:custGeom>
              <a:avLst/>
              <a:gdLst>
                <a:gd name="T0" fmla="*/ 442 w 442"/>
                <a:gd name="T1" fmla="*/ 2745 h 2806"/>
                <a:gd name="T2" fmla="*/ 430 w 442"/>
                <a:gd name="T3" fmla="*/ 2758 h 2806"/>
                <a:gd name="T4" fmla="*/ 396 w 442"/>
                <a:gd name="T5" fmla="*/ 2781 h 2806"/>
                <a:gd name="T6" fmla="*/ 278 w 442"/>
                <a:gd name="T7" fmla="*/ 2806 h 2806"/>
                <a:gd name="T8" fmla="*/ 278 w 442"/>
                <a:gd name="T9" fmla="*/ 630 h 2806"/>
                <a:gd name="T10" fmla="*/ 280 w 442"/>
                <a:gd name="T11" fmla="*/ 586 h 2806"/>
                <a:gd name="T12" fmla="*/ 276 w 442"/>
                <a:gd name="T13" fmla="*/ 548 h 2806"/>
                <a:gd name="T14" fmla="*/ 272 w 442"/>
                <a:gd name="T15" fmla="*/ 504 h 2806"/>
                <a:gd name="T16" fmla="*/ 267 w 442"/>
                <a:gd name="T17" fmla="*/ 466 h 2806"/>
                <a:gd name="T18" fmla="*/ 259 w 442"/>
                <a:gd name="T19" fmla="*/ 426 h 2806"/>
                <a:gd name="T20" fmla="*/ 249 w 442"/>
                <a:gd name="T21" fmla="*/ 384 h 2806"/>
                <a:gd name="T22" fmla="*/ 236 w 442"/>
                <a:gd name="T23" fmla="*/ 346 h 2806"/>
                <a:gd name="T24" fmla="*/ 221 w 442"/>
                <a:gd name="T25" fmla="*/ 308 h 2806"/>
                <a:gd name="T26" fmla="*/ 206 w 442"/>
                <a:gd name="T27" fmla="*/ 270 h 2806"/>
                <a:gd name="T28" fmla="*/ 187 w 442"/>
                <a:gd name="T29" fmla="*/ 234 h 2806"/>
                <a:gd name="T30" fmla="*/ 168 w 442"/>
                <a:gd name="T31" fmla="*/ 198 h 2806"/>
                <a:gd name="T32" fmla="*/ 145 w 442"/>
                <a:gd name="T33" fmla="*/ 162 h 2806"/>
                <a:gd name="T34" fmla="*/ 120 w 442"/>
                <a:gd name="T35" fmla="*/ 130 h 2806"/>
                <a:gd name="T36" fmla="*/ 96 w 442"/>
                <a:gd name="T37" fmla="*/ 95 h 2806"/>
                <a:gd name="T38" fmla="*/ 67 w 442"/>
                <a:gd name="T39" fmla="*/ 67 h 2806"/>
                <a:gd name="T40" fmla="*/ 40 w 442"/>
                <a:gd name="T41" fmla="*/ 37 h 2806"/>
                <a:gd name="T42" fmla="*/ 10 w 442"/>
                <a:gd name="T43" fmla="*/ 8 h 2806"/>
                <a:gd name="T44" fmla="*/ 0 w 442"/>
                <a:gd name="T45" fmla="*/ 0 h 2806"/>
                <a:gd name="T46" fmla="*/ 16 w 442"/>
                <a:gd name="T47" fmla="*/ 6 h 2806"/>
                <a:gd name="T48" fmla="*/ 50 w 442"/>
                <a:gd name="T49" fmla="*/ 18 h 2806"/>
                <a:gd name="T50" fmla="*/ 84 w 442"/>
                <a:gd name="T51" fmla="*/ 35 h 2806"/>
                <a:gd name="T52" fmla="*/ 115 w 442"/>
                <a:gd name="T53" fmla="*/ 50 h 2806"/>
                <a:gd name="T54" fmla="*/ 147 w 442"/>
                <a:gd name="T55" fmla="*/ 71 h 2806"/>
                <a:gd name="T56" fmla="*/ 177 w 442"/>
                <a:gd name="T57" fmla="*/ 90 h 2806"/>
                <a:gd name="T58" fmla="*/ 208 w 442"/>
                <a:gd name="T59" fmla="*/ 113 h 2806"/>
                <a:gd name="T60" fmla="*/ 234 w 442"/>
                <a:gd name="T61" fmla="*/ 135 h 2806"/>
                <a:gd name="T62" fmla="*/ 261 w 442"/>
                <a:gd name="T63" fmla="*/ 162 h 2806"/>
                <a:gd name="T64" fmla="*/ 284 w 442"/>
                <a:gd name="T65" fmla="*/ 191 h 2806"/>
                <a:gd name="T66" fmla="*/ 308 w 442"/>
                <a:gd name="T67" fmla="*/ 217 h 2806"/>
                <a:gd name="T68" fmla="*/ 331 w 442"/>
                <a:gd name="T69" fmla="*/ 248 h 2806"/>
                <a:gd name="T70" fmla="*/ 350 w 442"/>
                <a:gd name="T71" fmla="*/ 278 h 2806"/>
                <a:gd name="T72" fmla="*/ 369 w 442"/>
                <a:gd name="T73" fmla="*/ 312 h 2806"/>
                <a:gd name="T74" fmla="*/ 384 w 442"/>
                <a:gd name="T75" fmla="*/ 343 h 2806"/>
                <a:gd name="T76" fmla="*/ 400 w 442"/>
                <a:gd name="T77" fmla="*/ 377 h 2806"/>
                <a:gd name="T78" fmla="*/ 413 w 442"/>
                <a:gd name="T79" fmla="*/ 413 h 2806"/>
                <a:gd name="T80" fmla="*/ 423 w 442"/>
                <a:gd name="T81" fmla="*/ 449 h 2806"/>
                <a:gd name="T82" fmla="*/ 430 w 442"/>
                <a:gd name="T83" fmla="*/ 483 h 2806"/>
                <a:gd name="T84" fmla="*/ 436 w 442"/>
                <a:gd name="T85" fmla="*/ 521 h 2806"/>
                <a:gd name="T86" fmla="*/ 440 w 442"/>
                <a:gd name="T87" fmla="*/ 557 h 2806"/>
                <a:gd name="T88" fmla="*/ 442 w 442"/>
                <a:gd name="T89" fmla="*/ 593 h 2806"/>
                <a:gd name="T90" fmla="*/ 442 w 442"/>
                <a:gd name="T91" fmla="*/ 2745 h 2806"/>
                <a:gd name="T92" fmla="*/ 442 w 442"/>
                <a:gd name="T93" fmla="*/ 2745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2" h="2806">
                  <a:moveTo>
                    <a:pt x="442" y="2745"/>
                  </a:moveTo>
                  <a:lnTo>
                    <a:pt x="430" y="2758"/>
                  </a:lnTo>
                  <a:lnTo>
                    <a:pt x="396" y="2781"/>
                  </a:lnTo>
                  <a:lnTo>
                    <a:pt x="278" y="2806"/>
                  </a:lnTo>
                  <a:lnTo>
                    <a:pt x="278" y="630"/>
                  </a:lnTo>
                  <a:lnTo>
                    <a:pt x="280" y="586"/>
                  </a:lnTo>
                  <a:lnTo>
                    <a:pt x="276" y="548"/>
                  </a:lnTo>
                  <a:lnTo>
                    <a:pt x="272" y="504"/>
                  </a:lnTo>
                  <a:lnTo>
                    <a:pt x="267" y="466"/>
                  </a:lnTo>
                  <a:lnTo>
                    <a:pt x="259" y="426"/>
                  </a:lnTo>
                  <a:lnTo>
                    <a:pt x="249" y="384"/>
                  </a:lnTo>
                  <a:lnTo>
                    <a:pt x="236" y="346"/>
                  </a:lnTo>
                  <a:lnTo>
                    <a:pt x="221" y="308"/>
                  </a:lnTo>
                  <a:lnTo>
                    <a:pt x="206" y="270"/>
                  </a:lnTo>
                  <a:lnTo>
                    <a:pt x="187" y="234"/>
                  </a:lnTo>
                  <a:lnTo>
                    <a:pt x="168" y="198"/>
                  </a:lnTo>
                  <a:lnTo>
                    <a:pt x="145" y="162"/>
                  </a:lnTo>
                  <a:lnTo>
                    <a:pt x="120" y="130"/>
                  </a:lnTo>
                  <a:lnTo>
                    <a:pt x="96" y="95"/>
                  </a:lnTo>
                  <a:lnTo>
                    <a:pt x="67" y="67"/>
                  </a:lnTo>
                  <a:lnTo>
                    <a:pt x="40" y="37"/>
                  </a:lnTo>
                  <a:lnTo>
                    <a:pt x="10" y="8"/>
                  </a:lnTo>
                  <a:lnTo>
                    <a:pt x="0" y="0"/>
                  </a:lnTo>
                  <a:lnTo>
                    <a:pt x="16" y="6"/>
                  </a:lnTo>
                  <a:lnTo>
                    <a:pt x="50" y="18"/>
                  </a:lnTo>
                  <a:lnTo>
                    <a:pt x="84" y="35"/>
                  </a:lnTo>
                  <a:lnTo>
                    <a:pt x="115" y="50"/>
                  </a:lnTo>
                  <a:lnTo>
                    <a:pt x="147" y="71"/>
                  </a:lnTo>
                  <a:lnTo>
                    <a:pt x="177" y="90"/>
                  </a:lnTo>
                  <a:lnTo>
                    <a:pt x="208" y="113"/>
                  </a:lnTo>
                  <a:lnTo>
                    <a:pt x="234" y="135"/>
                  </a:lnTo>
                  <a:lnTo>
                    <a:pt x="261" y="162"/>
                  </a:lnTo>
                  <a:lnTo>
                    <a:pt x="284" y="191"/>
                  </a:lnTo>
                  <a:lnTo>
                    <a:pt x="308" y="217"/>
                  </a:lnTo>
                  <a:lnTo>
                    <a:pt x="331" y="248"/>
                  </a:lnTo>
                  <a:lnTo>
                    <a:pt x="350" y="278"/>
                  </a:lnTo>
                  <a:lnTo>
                    <a:pt x="369" y="312"/>
                  </a:lnTo>
                  <a:lnTo>
                    <a:pt x="384" y="343"/>
                  </a:lnTo>
                  <a:lnTo>
                    <a:pt x="400" y="377"/>
                  </a:lnTo>
                  <a:lnTo>
                    <a:pt x="413" y="413"/>
                  </a:lnTo>
                  <a:lnTo>
                    <a:pt x="423" y="449"/>
                  </a:lnTo>
                  <a:lnTo>
                    <a:pt x="430" y="483"/>
                  </a:lnTo>
                  <a:lnTo>
                    <a:pt x="436" y="521"/>
                  </a:lnTo>
                  <a:lnTo>
                    <a:pt x="440" y="557"/>
                  </a:lnTo>
                  <a:lnTo>
                    <a:pt x="442" y="593"/>
                  </a:lnTo>
                  <a:lnTo>
                    <a:pt x="442" y="2745"/>
                  </a:lnTo>
                  <a:lnTo>
                    <a:pt x="442" y="2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782" name="Freeform 6"/>
            <p:cNvSpPr>
              <a:spLocks/>
            </p:cNvSpPr>
            <p:nvPr/>
          </p:nvSpPr>
          <p:spPr bwMode="auto">
            <a:xfrm rot="-5400000">
              <a:off x="2210" y="1990"/>
              <a:ext cx="93" cy="395"/>
            </a:xfrm>
            <a:custGeom>
              <a:avLst/>
              <a:gdLst>
                <a:gd name="T0" fmla="*/ 45 w 45"/>
                <a:gd name="T1" fmla="*/ 407 h 407"/>
                <a:gd name="T2" fmla="*/ 0 w 45"/>
                <a:gd name="T3" fmla="*/ 407 h 407"/>
                <a:gd name="T4" fmla="*/ 0 w 45"/>
                <a:gd name="T5" fmla="*/ 0 h 407"/>
                <a:gd name="T6" fmla="*/ 45 w 45"/>
                <a:gd name="T7" fmla="*/ 0 h 407"/>
                <a:gd name="T8" fmla="*/ 45 w 45"/>
                <a:gd name="T9" fmla="*/ 407 h 407"/>
                <a:gd name="T10" fmla="*/ 45 w 45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07">
                  <a:moveTo>
                    <a:pt x="45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07"/>
                  </a:lnTo>
                  <a:lnTo>
                    <a:pt x="45" y="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783" name="Freeform 7"/>
            <p:cNvSpPr>
              <a:spLocks/>
            </p:cNvSpPr>
            <p:nvPr/>
          </p:nvSpPr>
          <p:spPr bwMode="auto">
            <a:xfrm rot="-5400000">
              <a:off x="2749" y="-229"/>
              <a:ext cx="1509" cy="3887"/>
            </a:xfrm>
            <a:custGeom>
              <a:avLst/>
              <a:gdLst>
                <a:gd name="T0" fmla="*/ 745 w 745"/>
                <a:gd name="T1" fmla="*/ 3801 h 3991"/>
                <a:gd name="T2" fmla="*/ 739 w 745"/>
                <a:gd name="T3" fmla="*/ 3820 h 3991"/>
                <a:gd name="T4" fmla="*/ 726 w 745"/>
                <a:gd name="T5" fmla="*/ 3843 h 3991"/>
                <a:gd name="T6" fmla="*/ 705 w 745"/>
                <a:gd name="T7" fmla="*/ 3862 h 3991"/>
                <a:gd name="T8" fmla="*/ 675 w 745"/>
                <a:gd name="T9" fmla="*/ 3883 h 3991"/>
                <a:gd name="T10" fmla="*/ 637 w 745"/>
                <a:gd name="T11" fmla="*/ 3900 h 3991"/>
                <a:gd name="T12" fmla="*/ 593 w 745"/>
                <a:gd name="T13" fmla="*/ 3917 h 3991"/>
                <a:gd name="T14" fmla="*/ 543 w 745"/>
                <a:gd name="T15" fmla="*/ 3932 h 3991"/>
                <a:gd name="T16" fmla="*/ 486 w 745"/>
                <a:gd name="T17" fmla="*/ 3947 h 3991"/>
                <a:gd name="T18" fmla="*/ 424 w 745"/>
                <a:gd name="T19" fmla="*/ 3961 h 3991"/>
                <a:gd name="T20" fmla="*/ 355 w 745"/>
                <a:gd name="T21" fmla="*/ 3970 h 3991"/>
                <a:gd name="T22" fmla="*/ 287 w 745"/>
                <a:gd name="T23" fmla="*/ 3978 h 3991"/>
                <a:gd name="T24" fmla="*/ 211 w 745"/>
                <a:gd name="T25" fmla="*/ 3985 h 3991"/>
                <a:gd name="T26" fmla="*/ 135 w 745"/>
                <a:gd name="T27" fmla="*/ 3989 h 3991"/>
                <a:gd name="T28" fmla="*/ 59 w 745"/>
                <a:gd name="T29" fmla="*/ 3991 h 3991"/>
                <a:gd name="T30" fmla="*/ 23 w 745"/>
                <a:gd name="T31" fmla="*/ 3943 h 3991"/>
                <a:gd name="T32" fmla="*/ 99 w 745"/>
                <a:gd name="T33" fmla="*/ 3943 h 3991"/>
                <a:gd name="T34" fmla="*/ 171 w 745"/>
                <a:gd name="T35" fmla="*/ 3940 h 3991"/>
                <a:gd name="T36" fmla="*/ 243 w 745"/>
                <a:gd name="T37" fmla="*/ 3936 h 3991"/>
                <a:gd name="T38" fmla="*/ 312 w 745"/>
                <a:gd name="T39" fmla="*/ 3930 h 3991"/>
                <a:gd name="T40" fmla="*/ 378 w 745"/>
                <a:gd name="T41" fmla="*/ 3923 h 3991"/>
                <a:gd name="T42" fmla="*/ 437 w 745"/>
                <a:gd name="T43" fmla="*/ 3913 h 3991"/>
                <a:gd name="T44" fmla="*/ 494 w 745"/>
                <a:gd name="T45" fmla="*/ 3900 h 3991"/>
                <a:gd name="T46" fmla="*/ 543 w 745"/>
                <a:gd name="T47" fmla="*/ 3890 h 3991"/>
                <a:gd name="T48" fmla="*/ 587 w 745"/>
                <a:gd name="T49" fmla="*/ 3875 h 3991"/>
                <a:gd name="T50" fmla="*/ 621 w 745"/>
                <a:gd name="T51" fmla="*/ 3862 h 3991"/>
                <a:gd name="T52" fmla="*/ 652 w 745"/>
                <a:gd name="T53" fmla="*/ 3847 h 3991"/>
                <a:gd name="T54" fmla="*/ 671 w 745"/>
                <a:gd name="T55" fmla="*/ 3831 h 3991"/>
                <a:gd name="T56" fmla="*/ 682 w 745"/>
                <a:gd name="T57" fmla="*/ 3814 h 3991"/>
                <a:gd name="T58" fmla="*/ 697 w 745"/>
                <a:gd name="T59" fmla="*/ 3771 h 3991"/>
                <a:gd name="T60" fmla="*/ 692 w 745"/>
                <a:gd name="T61" fmla="*/ 1509 h 3991"/>
                <a:gd name="T62" fmla="*/ 671 w 745"/>
                <a:gd name="T63" fmla="*/ 1433 h 3991"/>
                <a:gd name="T64" fmla="*/ 644 w 745"/>
                <a:gd name="T65" fmla="*/ 1360 h 3991"/>
                <a:gd name="T66" fmla="*/ 610 w 745"/>
                <a:gd name="T67" fmla="*/ 1290 h 3991"/>
                <a:gd name="T68" fmla="*/ 568 w 745"/>
                <a:gd name="T69" fmla="*/ 1226 h 3991"/>
                <a:gd name="T70" fmla="*/ 517 w 745"/>
                <a:gd name="T71" fmla="*/ 1165 h 3991"/>
                <a:gd name="T72" fmla="*/ 462 w 745"/>
                <a:gd name="T73" fmla="*/ 1110 h 3991"/>
                <a:gd name="T74" fmla="*/ 403 w 745"/>
                <a:gd name="T75" fmla="*/ 1060 h 3991"/>
                <a:gd name="T76" fmla="*/ 334 w 745"/>
                <a:gd name="T77" fmla="*/ 1022 h 3991"/>
                <a:gd name="T78" fmla="*/ 264 w 745"/>
                <a:gd name="T79" fmla="*/ 986 h 3991"/>
                <a:gd name="T80" fmla="*/ 209 w 745"/>
                <a:gd name="T81" fmla="*/ 965 h 3991"/>
                <a:gd name="T82" fmla="*/ 243 w 745"/>
                <a:gd name="T83" fmla="*/ 418 h 3991"/>
                <a:gd name="T84" fmla="*/ 0 w 745"/>
                <a:gd name="T85" fmla="*/ 45 h 3991"/>
                <a:gd name="T86" fmla="*/ 291 w 745"/>
                <a:gd name="T87" fmla="*/ 0 h 3991"/>
                <a:gd name="T88" fmla="*/ 254 w 745"/>
                <a:gd name="T89" fmla="*/ 465 h 3991"/>
                <a:gd name="T90" fmla="*/ 260 w 745"/>
                <a:gd name="T91" fmla="*/ 931 h 3991"/>
                <a:gd name="T92" fmla="*/ 334 w 745"/>
                <a:gd name="T93" fmla="*/ 963 h 3991"/>
                <a:gd name="T94" fmla="*/ 403 w 745"/>
                <a:gd name="T95" fmla="*/ 999 h 3991"/>
                <a:gd name="T96" fmla="*/ 467 w 745"/>
                <a:gd name="T97" fmla="*/ 1045 h 3991"/>
                <a:gd name="T98" fmla="*/ 526 w 745"/>
                <a:gd name="T99" fmla="*/ 1096 h 3991"/>
                <a:gd name="T100" fmla="*/ 580 w 745"/>
                <a:gd name="T101" fmla="*/ 1155 h 3991"/>
                <a:gd name="T102" fmla="*/ 627 w 745"/>
                <a:gd name="T103" fmla="*/ 1216 h 3991"/>
                <a:gd name="T104" fmla="*/ 667 w 745"/>
                <a:gd name="T105" fmla="*/ 1284 h 3991"/>
                <a:gd name="T106" fmla="*/ 699 w 745"/>
                <a:gd name="T107" fmla="*/ 1357 h 3991"/>
                <a:gd name="T108" fmla="*/ 722 w 745"/>
                <a:gd name="T109" fmla="*/ 1433 h 3991"/>
                <a:gd name="T110" fmla="*/ 739 w 745"/>
                <a:gd name="T111" fmla="*/ 1509 h 3991"/>
                <a:gd name="T112" fmla="*/ 745 w 745"/>
                <a:gd name="T113" fmla="*/ 3799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5" h="3991">
                  <a:moveTo>
                    <a:pt x="745" y="3799"/>
                  </a:moveTo>
                  <a:lnTo>
                    <a:pt x="745" y="3801"/>
                  </a:lnTo>
                  <a:lnTo>
                    <a:pt x="743" y="3810"/>
                  </a:lnTo>
                  <a:lnTo>
                    <a:pt x="739" y="3820"/>
                  </a:lnTo>
                  <a:lnTo>
                    <a:pt x="735" y="3833"/>
                  </a:lnTo>
                  <a:lnTo>
                    <a:pt x="726" y="3843"/>
                  </a:lnTo>
                  <a:lnTo>
                    <a:pt x="716" y="3852"/>
                  </a:lnTo>
                  <a:lnTo>
                    <a:pt x="705" y="3862"/>
                  </a:lnTo>
                  <a:lnTo>
                    <a:pt x="692" y="3873"/>
                  </a:lnTo>
                  <a:lnTo>
                    <a:pt x="675" y="3883"/>
                  </a:lnTo>
                  <a:lnTo>
                    <a:pt x="658" y="3890"/>
                  </a:lnTo>
                  <a:lnTo>
                    <a:pt x="637" y="3900"/>
                  </a:lnTo>
                  <a:lnTo>
                    <a:pt x="618" y="3909"/>
                  </a:lnTo>
                  <a:lnTo>
                    <a:pt x="593" y="3917"/>
                  </a:lnTo>
                  <a:lnTo>
                    <a:pt x="570" y="3924"/>
                  </a:lnTo>
                  <a:lnTo>
                    <a:pt x="543" y="3932"/>
                  </a:lnTo>
                  <a:lnTo>
                    <a:pt x="515" y="3940"/>
                  </a:lnTo>
                  <a:lnTo>
                    <a:pt x="486" y="3947"/>
                  </a:lnTo>
                  <a:lnTo>
                    <a:pt x="456" y="3955"/>
                  </a:lnTo>
                  <a:lnTo>
                    <a:pt x="424" y="3961"/>
                  </a:lnTo>
                  <a:lnTo>
                    <a:pt x="389" y="3964"/>
                  </a:lnTo>
                  <a:lnTo>
                    <a:pt x="355" y="3970"/>
                  </a:lnTo>
                  <a:lnTo>
                    <a:pt x="323" y="3974"/>
                  </a:lnTo>
                  <a:lnTo>
                    <a:pt x="287" y="3978"/>
                  </a:lnTo>
                  <a:lnTo>
                    <a:pt x="249" y="3981"/>
                  </a:lnTo>
                  <a:lnTo>
                    <a:pt x="211" y="3985"/>
                  </a:lnTo>
                  <a:lnTo>
                    <a:pt x="175" y="3987"/>
                  </a:lnTo>
                  <a:lnTo>
                    <a:pt x="135" y="3989"/>
                  </a:lnTo>
                  <a:lnTo>
                    <a:pt x="97" y="3991"/>
                  </a:lnTo>
                  <a:lnTo>
                    <a:pt x="59" y="3991"/>
                  </a:lnTo>
                  <a:lnTo>
                    <a:pt x="19" y="3991"/>
                  </a:lnTo>
                  <a:lnTo>
                    <a:pt x="23" y="3943"/>
                  </a:lnTo>
                  <a:lnTo>
                    <a:pt x="61" y="3943"/>
                  </a:lnTo>
                  <a:lnTo>
                    <a:pt x="99" y="3943"/>
                  </a:lnTo>
                  <a:lnTo>
                    <a:pt x="135" y="3942"/>
                  </a:lnTo>
                  <a:lnTo>
                    <a:pt x="171" y="3940"/>
                  </a:lnTo>
                  <a:lnTo>
                    <a:pt x="209" y="3938"/>
                  </a:lnTo>
                  <a:lnTo>
                    <a:pt x="243" y="3936"/>
                  </a:lnTo>
                  <a:lnTo>
                    <a:pt x="279" y="3932"/>
                  </a:lnTo>
                  <a:lnTo>
                    <a:pt x="312" y="3930"/>
                  </a:lnTo>
                  <a:lnTo>
                    <a:pt x="346" y="3926"/>
                  </a:lnTo>
                  <a:lnTo>
                    <a:pt x="378" y="3923"/>
                  </a:lnTo>
                  <a:lnTo>
                    <a:pt x="408" y="3917"/>
                  </a:lnTo>
                  <a:lnTo>
                    <a:pt x="437" y="3913"/>
                  </a:lnTo>
                  <a:lnTo>
                    <a:pt x="467" y="3907"/>
                  </a:lnTo>
                  <a:lnTo>
                    <a:pt x="494" y="3900"/>
                  </a:lnTo>
                  <a:lnTo>
                    <a:pt x="519" y="3894"/>
                  </a:lnTo>
                  <a:lnTo>
                    <a:pt x="543" y="3890"/>
                  </a:lnTo>
                  <a:lnTo>
                    <a:pt x="566" y="3883"/>
                  </a:lnTo>
                  <a:lnTo>
                    <a:pt x="587" y="3875"/>
                  </a:lnTo>
                  <a:lnTo>
                    <a:pt x="604" y="3869"/>
                  </a:lnTo>
                  <a:lnTo>
                    <a:pt x="621" y="3862"/>
                  </a:lnTo>
                  <a:lnTo>
                    <a:pt x="637" y="3854"/>
                  </a:lnTo>
                  <a:lnTo>
                    <a:pt x="652" y="3847"/>
                  </a:lnTo>
                  <a:lnTo>
                    <a:pt x="661" y="3839"/>
                  </a:lnTo>
                  <a:lnTo>
                    <a:pt x="671" y="3831"/>
                  </a:lnTo>
                  <a:lnTo>
                    <a:pt x="677" y="3822"/>
                  </a:lnTo>
                  <a:lnTo>
                    <a:pt x="682" y="3814"/>
                  </a:lnTo>
                  <a:lnTo>
                    <a:pt x="684" y="3807"/>
                  </a:lnTo>
                  <a:lnTo>
                    <a:pt x="697" y="3771"/>
                  </a:lnTo>
                  <a:lnTo>
                    <a:pt x="697" y="1570"/>
                  </a:lnTo>
                  <a:lnTo>
                    <a:pt x="692" y="1509"/>
                  </a:lnTo>
                  <a:lnTo>
                    <a:pt x="682" y="1471"/>
                  </a:lnTo>
                  <a:lnTo>
                    <a:pt x="671" y="1433"/>
                  </a:lnTo>
                  <a:lnTo>
                    <a:pt x="659" y="1397"/>
                  </a:lnTo>
                  <a:lnTo>
                    <a:pt x="644" y="1360"/>
                  </a:lnTo>
                  <a:lnTo>
                    <a:pt x="627" y="1324"/>
                  </a:lnTo>
                  <a:lnTo>
                    <a:pt x="610" y="1290"/>
                  </a:lnTo>
                  <a:lnTo>
                    <a:pt x="589" y="1256"/>
                  </a:lnTo>
                  <a:lnTo>
                    <a:pt x="568" y="1226"/>
                  </a:lnTo>
                  <a:lnTo>
                    <a:pt x="543" y="1195"/>
                  </a:lnTo>
                  <a:lnTo>
                    <a:pt x="517" y="1165"/>
                  </a:lnTo>
                  <a:lnTo>
                    <a:pt x="490" y="1136"/>
                  </a:lnTo>
                  <a:lnTo>
                    <a:pt x="462" y="1110"/>
                  </a:lnTo>
                  <a:lnTo>
                    <a:pt x="431" y="1085"/>
                  </a:lnTo>
                  <a:lnTo>
                    <a:pt x="403" y="1060"/>
                  </a:lnTo>
                  <a:lnTo>
                    <a:pt x="369" y="1039"/>
                  </a:lnTo>
                  <a:lnTo>
                    <a:pt x="334" y="1022"/>
                  </a:lnTo>
                  <a:lnTo>
                    <a:pt x="300" y="1001"/>
                  </a:lnTo>
                  <a:lnTo>
                    <a:pt x="264" y="986"/>
                  </a:lnTo>
                  <a:lnTo>
                    <a:pt x="228" y="971"/>
                  </a:lnTo>
                  <a:lnTo>
                    <a:pt x="209" y="965"/>
                  </a:lnTo>
                  <a:lnTo>
                    <a:pt x="209" y="418"/>
                  </a:lnTo>
                  <a:lnTo>
                    <a:pt x="243" y="418"/>
                  </a:lnTo>
                  <a:lnTo>
                    <a:pt x="24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1" y="0"/>
                  </a:lnTo>
                  <a:lnTo>
                    <a:pt x="291" y="465"/>
                  </a:lnTo>
                  <a:lnTo>
                    <a:pt x="254" y="465"/>
                  </a:lnTo>
                  <a:lnTo>
                    <a:pt x="254" y="929"/>
                  </a:lnTo>
                  <a:lnTo>
                    <a:pt x="260" y="931"/>
                  </a:lnTo>
                  <a:lnTo>
                    <a:pt x="298" y="946"/>
                  </a:lnTo>
                  <a:lnTo>
                    <a:pt x="334" y="963"/>
                  </a:lnTo>
                  <a:lnTo>
                    <a:pt x="369" y="978"/>
                  </a:lnTo>
                  <a:lnTo>
                    <a:pt x="403" y="999"/>
                  </a:lnTo>
                  <a:lnTo>
                    <a:pt x="435" y="1022"/>
                  </a:lnTo>
                  <a:lnTo>
                    <a:pt x="467" y="1045"/>
                  </a:lnTo>
                  <a:lnTo>
                    <a:pt x="498" y="1072"/>
                  </a:lnTo>
                  <a:lnTo>
                    <a:pt x="526" y="1096"/>
                  </a:lnTo>
                  <a:lnTo>
                    <a:pt x="553" y="1125"/>
                  </a:lnTo>
                  <a:lnTo>
                    <a:pt x="580" y="1155"/>
                  </a:lnTo>
                  <a:lnTo>
                    <a:pt x="602" y="1186"/>
                  </a:lnTo>
                  <a:lnTo>
                    <a:pt x="627" y="1216"/>
                  </a:lnTo>
                  <a:lnTo>
                    <a:pt x="648" y="1250"/>
                  </a:lnTo>
                  <a:lnTo>
                    <a:pt x="667" y="1284"/>
                  </a:lnTo>
                  <a:lnTo>
                    <a:pt x="682" y="1321"/>
                  </a:lnTo>
                  <a:lnTo>
                    <a:pt x="699" y="1357"/>
                  </a:lnTo>
                  <a:lnTo>
                    <a:pt x="713" y="1395"/>
                  </a:lnTo>
                  <a:lnTo>
                    <a:pt x="722" y="1433"/>
                  </a:lnTo>
                  <a:lnTo>
                    <a:pt x="734" y="1469"/>
                  </a:lnTo>
                  <a:lnTo>
                    <a:pt x="739" y="1509"/>
                  </a:lnTo>
                  <a:lnTo>
                    <a:pt x="745" y="1547"/>
                  </a:lnTo>
                  <a:lnTo>
                    <a:pt x="745" y="3799"/>
                  </a:lnTo>
                  <a:lnTo>
                    <a:pt x="745" y="3799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784" name="Freeform 8"/>
            <p:cNvSpPr>
              <a:spLocks/>
            </p:cNvSpPr>
            <p:nvPr/>
          </p:nvSpPr>
          <p:spPr bwMode="auto">
            <a:xfrm rot="-5400000">
              <a:off x="2748" y="1140"/>
              <a:ext cx="1513" cy="3887"/>
            </a:xfrm>
            <a:custGeom>
              <a:avLst/>
              <a:gdLst>
                <a:gd name="T0" fmla="*/ 0 w 747"/>
                <a:gd name="T1" fmla="*/ 3801 h 3991"/>
                <a:gd name="T2" fmla="*/ 8 w 747"/>
                <a:gd name="T3" fmla="*/ 3820 h 3991"/>
                <a:gd name="T4" fmla="*/ 19 w 747"/>
                <a:gd name="T5" fmla="*/ 3843 h 3991"/>
                <a:gd name="T6" fmla="*/ 40 w 747"/>
                <a:gd name="T7" fmla="*/ 3862 h 3991"/>
                <a:gd name="T8" fmla="*/ 70 w 747"/>
                <a:gd name="T9" fmla="*/ 3883 h 3991"/>
                <a:gd name="T10" fmla="*/ 106 w 747"/>
                <a:gd name="T11" fmla="*/ 3900 h 3991"/>
                <a:gd name="T12" fmla="*/ 152 w 747"/>
                <a:gd name="T13" fmla="*/ 3917 h 3991"/>
                <a:gd name="T14" fmla="*/ 202 w 747"/>
                <a:gd name="T15" fmla="*/ 3932 h 3991"/>
                <a:gd name="T16" fmla="*/ 260 w 747"/>
                <a:gd name="T17" fmla="*/ 3947 h 3991"/>
                <a:gd name="T18" fmla="*/ 321 w 747"/>
                <a:gd name="T19" fmla="*/ 3961 h 3991"/>
                <a:gd name="T20" fmla="*/ 390 w 747"/>
                <a:gd name="T21" fmla="*/ 3970 h 3991"/>
                <a:gd name="T22" fmla="*/ 460 w 747"/>
                <a:gd name="T23" fmla="*/ 3978 h 3991"/>
                <a:gd name="T24" fmla="*/ 532 w 747"/>
                <a:gd name="T25" fmla="*/ 3985 h 3991"/>
                <a:gd name="T26" fmla="*/ 610 w 747"/>
                <a:gd name="T27" fmla="*/ 3989 h 3991"/>
                <a:gd name="T28" fmla="*/ 686 w 747"/>
                <a:gd name="T29" fmla="*/ 3991 h 3991"/>
                <a:gd name="T30" fmla="*/ 722 w 747"/>
                <a:gd name="T31" fmla="*/ 3943 h 3991"/>
                <a:gd name="T32" fmla="*/ 646 w 747"/>
                <a:gd name="T33" fmla="*/ 3943 h 3991"/>
                <a:gd name="T34" fmla="*/ 572 w 747"/>
                <a:gd name="T35" fmla="*/ 3940 h 3991"/>
                <a:gd name="T36" fmla="*/ 504 w 747"/>
                <a:gd name="T37" fmla="*/ 3936 h 3991"/>
                <a:gd name="T38" fmla="*/ 433 w 747"/>
                <a:gd name="T39" fmla="*/ 3930 h 3991"/>
                <a:gd name="T40" fmla="*/ 367 w 747"/>
                <a:gd name="T41" fmla="*/ 3923 h 3991"/>
                <a:gd name="T42" fmla="*/ 308 w 747"/>
                <a:gd name="T43" fmla="*/ 3913 h 3991"/>
                <a:gd name="T44" fmla="*/ 249 w 747"/>
                <a:gd name="T45" fmla="*/ 3900 h 3991"/>
                <a:gd name="T46" fmla="*/ 202 w 747"/>
                <a:gd name="T47" fmla="*/ 3890 h 3991"/>
                <a:gd name="T48" fmla="*/ 158 w 747"/>
                <a:gd name="T49" fmla="*/ 3875 h 3991"/>
                <a:gd name="T50" fmla="*/ 122 w 747"/>
                <a:gd name="T51" fmla="*/ 3862 h 3991"/>
                <a:gd name="T52" fmla="*/ 95 w 747"/>
                <a:gd name="T53" fmla="*/ 3847 h 3991"/>
                <a:gd name="T54" fmla="*/ 74 w 747"/>
                <a:gd name="T55" fmla="*/ 3831 h 3991"/>
                <a:gd name="T56" fmla="*/ 63 w 747"/>
                <a:gd name="T57" fmla="*/ 3814 h 3991"/>
                <a:gd name="T58" fmla="*/ 49 w 747"/>
                <a:gd name="T59" fmla="*/ 3771 h 3991"/>
                <a:gd name="T60" fmla="*/ 55 w 747"/>
                <a:gd name="T61" fmla="*/ 1509 h 3991"/>
                <a:gd name="T62" fmla="*/ 72 w 747"/>
                <a:gd name="T63" fmla="*/ 1433 h 3991"/>
                <a:gd name="T64" fmla="*/ 101 w 747"/>
                <a:gd name="T65" fmla="*/ 1360 h 3991"/>
                <a:gd name="T66" fmla="*/ 137 w 747"/>
                <a:gd name="T67" fmla="*/ 1290 h 3991"/>
                <a:gd name="T68" fmla="*/ 179 w 747"/>
                <a:gd name="T69" fmla="*/ 1226 h 3991"/>
                <a:gd name="T70" fmla="*/ 228 w 747"/>
                <a:gd name="T71" fmla="*/ 1165 h 3991"/>
                <a:gd name="T72" fmla="*/ 283 w 747"/>
                <a:gd name="T73" fmla="*/ 1110 h 3991"/>
                <a:gd name="T74" fmla="*/ 344 w 747"/>
                <a:gd name="T75" fmla="*/ 1060 h 3991"/>
                <a:gd name="T76" fmla="*/ 409 w 747"/>
                <a:gd name="T77" fmla="*/ 1022 h 3991"/>
                <a:gd name="T78" fmla="*/ 481 w 747"/>
                <a:gd name="T79" fmla="*/ 986 h 3991"/>
                <a:gd name="T80" fmla="*/ 536 w 747"/>
                <a:gd name="T81" fmla="*/ 965 h 3991"/>
                <a:gd name="T82" fmla="*/ 504 w 747"/>
                <a:gd name="T83" fmla="*/ 418 h 3991"/>
                <a:gd name="T84" fmla="*/ 747 w 747"/>
                <a:gd name="T85" fmla="*/ 45 h 3991"/>
                <a:gd name="T86" fmla="*/ 454 w 747"/>
                <a:gd name="T87" fmla="*/ 0 h 3991"/>
                <a:gd name="T88" fmla="*/ 491 w 747"/>
                <a:gd name="T89" fmla="*/ 465 h 3991"/>
                <a:gd name="T90" fmla="*/ 485 w 747"/>
                <a:gd name="T91" fmla="*/ 931 h 3991"/>
                <a:gd name="T92" fmla="*/ 411 w 747"/>
                <a:gd name="T93" fmla="*/ 963 h 3991"/>
                <a:gd name="T94" fmla="*/ 344 w 747"/>
                <a:gd name="T95" fmla="*/ 999 h 3991"/>
                <a:gd name="T96" fmla="*/ 278 w 747"/>
                <a:gd name="T97" fmla="*/ 1045 h 3991"/>
                <a:gd name="T98" fmla="*/ 221 w 747"/>
                <a:gd name="T99" fmla="*/ 1096 h 3991"/>
                <a:gd name="T100" fmla="*/ 165 w 747"/>
                <a:gd name="T101" fmla="*/ 1155 h 3991"/>
                <a:gd name="T102" fmla="*/ 118 w 747"/>
                <a:gd name="T103" fmla="*/ 1216 h 3991"/>
                <a:gd name="T104" fmla="*/ 78 w 747"/>
                <a:gd name="T105" fmla="*/ 1284 h 3991"/>
                <a:gd name="T106" fmla="*/ 48 w 747"/>
                <a:gd name="T107" fmla="*/ 1357 h 3991"/>
                <a:gd name="T108" fmla="*/ 23 w 747"/>
                <a:gd name="T109" fmla="*/ 1433 h 3991"/>
                <a:gd name="T110" fmla="*/ 8 w 747"/>
                <a:gd name="T111" fmla="*/ 1509 h 3991"/>
                <a:gd name="T112" fmla="*/ 0 w 747"/>
                <a:gd name="T113" fmla="*/ 3799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7" h="3991">
                  <a:moveTo>
                    <a:pt x="0" y="3799"/>
                  </a:moveTo>
                  <a:lnTo>
                    <a:pt x="0" y="3801"/>
                  </a:lnTo>
                  <a:lnTo>
                    <a:pt x="4" y="3810"/>
                  </a:lnTo>
                  <a:lnTo>
                    <a:pt x="8" y="3820"/>
                  </a:lnTo>
                  <a:lnTo>
                    <a:pt x="11" y="3833"/>
                  </a:lnTo>
                  <a:lnTo>
                    <a:pt x="19" y="3843"/>
                  </a:lnTo>
                  <a:lnTo>
                    <a:pt x="29" y="3852"/>
                  </a:lnTo>
                  <a:lnTo>
                    <a:pt x="40" y="3862"/>
                  </a:lnTo>
                  <a:lnTo>
                    <a:pt x="55" y="3873"/>
                  </a:lnTo>
                  <a:lnTo>
                    <a:pt x="70" y="3883"/>
                  </a:lnTo>
                  <a:lnTo>
                    <a:pt x="87" y="3890"/>
                  </a:lnTo>
                  <a:lnTo>
                    <a:pt x="106" y="3900"/>
                  </a:lnTo>
                  <a:lnTo>
                    <a:pt x="129" y="3909"/>
                  </a:lnTo>
                  <a:lnTo>
                    <a:pt x="152" y="3917"/>
                  </a:lnTo>
                  <a:lnTo>
                    <a:pt x="177" y="3924"/>
                  </a:lnTo>
                  <a:lnTo>
                    <a:pt x="202" y="3932"/>
                  </a:lnTo>
                  <a:lnTo>
                    <a:pt x="230" y="3940"/>
                  </a:lnTo>
                  <a:lnTo>
                    <a:pt x="260" y="3947"/>
                  </a:lnTo>
                  <a:lnTo>
                    <a:pt x="289" y="3955"/>
                  </a:lnTo>
                  <a:lnTo>
                    <a:pt x="321" y="3961"/>
                  </a:lnTo>
                  <a:lnTo>
                    <a:pt x="356" y="3964"/>
                  </a:lnTo>
                  <a:lnTo>
                    <a:pt x="390" y="3970"/>
                  </a:lnTo>
                  <a:lnTo>
                    <a:pt x="424" y="3974"/>
                  </a:lnTo>
                  <a:lnTo>
                    <a:pt x="460" y="3978"/>
                  </a:lnTo>
                  <a:lnTo>
                    <a:pt x="496" y="3981"/>
                  </a:lnTo>
                  <a:lnTo>
                    <a:pt x="532" y="3985"/>
                  </a:lnTo>
                  <a:lnTo>
                    <a:pt x="570" y="3987"/>
                  </a:lnTo>
                  <a:lnTo>
                    <a:pt x="610" y="3989"/>
                  </a:lnTo>
                  <a:lnTo>
                    <a:pt x="648" y="3991"/>
                  </a:lnTo>
                  <a:lnTo>
                    <a:pt x="686" y="3991"/>
                  </a:lnTo>
                  <a:lnTo>
                    <a:pt x="726" y="3991"/>
                  </a:lnTo>
                  <a:lnTo>
                    <a:pt x="722" y="3943"/>
                  </a:lnTo>
                  <a:lnTo>
                    <a:pt x="684" y="3943"/>
                  </a:lnTo>
                  <a:lnTo>
                    <a:pt x="646" y="3943"/>
                  </a:lnTo>
                  <a:lnTo>
                    <a:pt x="610" y="3942"/>
                  </a:lnTo>
                  <a:lnTo>
                    <a:pt x="572" y="3940"/>
                  </a:lnTo>
                  <a:lnTo>
                    <a:pt x="536" y="3938"/>
                  </a:lnTo>
                  <a:lnTo>
                    <a:pt x="504" y="3936"/>
                  </a:lnTo>
                  <a:lnTo>
                    <a:pt x="468" y="3932"/>
                  </a:lnTo>
                  <a:lnTo>
                    <a:pt x="433" y="3930"/>
                  </a:lnTo>
                  <a:lnTo>
                    <a:pt x="399" y="3926"/>
                  </a:lnTo>
                  <a:lnTo>
                    <a:pt x="367" y="3923"/>
                  </a:lnTo>
                  <a:lnTo>
                    <a:pt x="338" y="3917"/>
                  </a:lnTo>
                  <a:lnTo>
                    <a:pt x="308" y="3913"/>
                  </a:lnTo>
                  <a:lnTo>
                    <a:pt x="278" y="3907"/>
                  </a:lnTo>
                  <a:lnTo>
                    <a:pt x="249" y="3900"/>
                  </a:lnTo>
                  <a:lnTo>
                    <a:pt x="226" y="3894"/>
                  </a:lnTo>
                  <a:lnTo>
                    <a:pt x="202" y="3890"/>
                  </a:lnTo>
                  <a:lnTo>
                    <a:pt x="181" y="3883"/>
                  </a:lnTo>
                  <a:lnTo>
                    <a:pt x="158" y="3875"/>
                  </a:lnTo>
                  <a:lnTo>
                    <a:pt x="141" y="3869"/>
                  </a:lnTo>
                  <a:lnTo>
                    <a:pt x="122" y="3862"/>
                  </a:lnTo>
                  <a:lnTo>
                    <a:pt x="108" y="3854"/>
                  </a:lnTo>
                  <a:lnTo>
                    <a:pt x="95" y="3847"/>
                  </a:lnTo>
                  <a:lnTo>
                    <a:pt x="82" y="3839"/>
                  </a:lnTo>
                  <a:lnTo>
                    <a:pt x="74" y="3831"/>
                  </a:lnTo>
                  <a:lnTo>
                    <a:pt x="67" y="3822"/>
                  </a:lnTo>
                  <a:lnTo>
                    <a:pt x="63" y="3814"/>
                  </a:lnTo>
                  <a:lnTo>
                    <a:pt x="61" y="3807"/>
                  </a:lnTo>
                  <a:lnTo>
                    <a:pt x="49" y="3771"/>
                  </a:lnTo>
                  <a:lnTo>
                    <a:pt x="49" y="1570"/>
                  </a:lnTo>
                  <a:lnTo>
                    <a:pt x="55" y="1509"/>
                  </a:lnTo>
                  <a:lnTo>
                    <a:pt x="63" y="1471"/>
                  </a:lnTo>
                  <a:lnTo>
                    <a:pt x="72" y="1433"/>
                  </a:lnTo>
                  <a:lnTo>
                    <a:pt x="87" y="1397"/>
                  </a:lnTo>
                  <a:lnTo>
                    <a:pt x="101" y="1360"/>
                  </a:lnTo>
                  <a:lnTo>
                    <a:pt x="116" y="1324"/>
                  </a:lnTo>
                  <a:lnTo>
                    <a:pt x="137" y="1290"/>
                  </a:lnTo>
                  <a:lnTo>
                    <a:pt x="156" y="1256"/>
                  </a:lnTo>
                  <a:lnTo>
                    <a:pt x="179" y="1226"/>
                  </a:lnTo>
                  <a:lnTo>
                    <a:pt x="202" y="1195"/>
                  </a:lnTo>
                  <a:lnTo>
                    <a:pt x="228" y="1165"/>
                  </a:lnTo>
                  <a:lnTo>
                    <a:pt x="255" y="1136"/>
                  </a:lnTo>
                  <a:lnTo>
                    <a:pt x="283" y="1110"/>
                  </a:lnTo>
                  <a:lnTo>
                    <a:pt x="314" y="1085"/>
                  </a:lnTo>
                  <a:lnTo>
                    <a:pt x="344" y="1060"/>
                  </a:lnTo>
                  <a:lnTo>
                    <a:pt x="378" y="1039"/>
                  </a:lnTo>
                  <a:lnTo>
                    <a:pt x="409" y="1022"/>
                  </a:lnTo>
                  <a:lnTo>
                    <a:pt x="445" y="1001"/>
                  </a:lnTo>
                  <a:lnTo>
                    <a:pt x="481" y="986"/>
                  </a:lnTo>
                  <a:lnTo>
                    <a:pt x="517" y="971"/>
                  </a:lnTo>
                  <a:lnTo>
                    <a:pt x="536" y="965"/>
                  </a:lnTo>
                  <a:lnTo>
                    <a:pt x="536" y="418"/>
                  </a:lnTo>
                  <a:lnTo>
                    <a:pt x="504" y="418"/>
                  </a:lnTo>
                  <a:lnTo>
                    <a:pt x="504" y="45"/>
                  </a:lnTo>
                  <a:lnTo>
                    <a:pt x="747" y="45"/>
                  </a:lnTo>
                  <a:lnTo>
                    <a:pt x="747" y="0"/>
                  </a:lnTo>
                  <a:lnTo>
                    <a:pt x="454" y="0"/>
                  </a:lnTo>
                  <a:lnTo>
                    <a:pt x="454" y="465"/>
                  </a:lnTo>
                  <a:lnTo>
                    <a:pt x="491" y="465"/>
                  </a:lnTo>
                  <a:lnTo>
                    <a:pt x="491" y="929"/>
                  </a:lnTo>
                  <a:lnTo>
                    <a:pt x="485" y="931"/>
                  </a:lnTo>
                  <a:lnTo>
                    <a:pt x="447" y="946"/>
                  </a:lnTo>
                  <a:lnTo>
                    <a:pt x="411" y="963"/>
                  </a:lnTo>
                  <a:lnTo>
                    <a:pt x="378" y="978"/>
                  </a:lnTo>
                  <a:lnTo>
                    <a:pt x="344" y="999"/>
                  </a:lnTo>
                  <a:lnTo>
                    <a:pt x="310" y="1022"/>
                  </a:lnTo>
                  <a:lnTo>
                    <a:pt x="278" y="1045"/>
                  </a:lnTo>
                  <a:lnTo>
                    <a:pt x="247" y="1072"/>
                  </a:lnTo>
                  <a:lnTo>
                    <a:pt x="221" y="1096"/>
                  </a:lnTo>
                  <a:lnTo>
                    <a:pt x="192" y="1125"/>
                  </a:lnTo>
                  <a:lnTo>
                    <a:pt x="165" y="1155"/>
                  </a:lnTo>
                  <a:lnTo>
                    <a:pt x="143" y="1186"/>
                  </a:lnTo>
                  <a:lnTo>
                    <a:pt x="118" y="1216"/>
                  </a:lnTo>
                  <a:lnTo>
                    <a:pt x="99" y="1250"/>
                  </a:lnTo>
                  <a:lnTo>
                    <a:pt x="78" y="1284"/>
                  </a:lnTo>
                  <a:lnTo>
                    <a:pt x="63" y="1321"/>
                  </a:lnTo>
                  <a:lnTo>
                    <a:pt x="48" y="1357"/>
                  </a:lnTo>
                  <a:lnTo>
                    <a:pt x="32" y="1395"/>
                  </a:lnTo>
                  <a:lnTo>
                    <a:pt x="23" y="1433"/>
                  </a:lnTo>
                  <a:lnTo>
                    <a:pt x="13" y="1469"/>
                  </a:lnTo>
                  <a:lnTo>
                    <a:pt x="8" y="1509"/>
                  </a:lnTo>
                  <a:lnTo>
                    <a:pt x="0" y="1547"/>
                  </a:lnTo>
                  <a:lnTo>
                    <a:pt x="0" y="3799"/>
                  </a:lnTo>
                  <a:lnTo>
                    <a:pt x="0" y="3799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5785" name="Group 9"/>
          <p:cNvGrpSpPr>
            <a:grpSpLocks/>
          </p:cNvGrpSpPr>
          <p:nvPr/>
        </p:nvGrpSpPr>
        <p:grpSpPr bwMode="auto">
          <a:xfrm>
            <a:off x="4437063" y="1925638"/>
            <a:ext cx="1071562" cy="3803650"/>
            <a:chOff x="2256" y="1200"/>
            <a:chExt cx="744" cy="2640"/>
          </a:xfrm>
        </p:grpSpPr>
        <p:sp>
          <p:nvSpPr>
            <p:cNvPr id="75786" name="Rectangle 10"/>
            <p:cNvSpPr>
              <a:spLocks noChangeArrowheads="1"/>
            </p:cNvSpPr>
            <p:nvPr/>
          </p:nvSpPr>
          <p:spPr bwMode="auto">
            <a:xfrm>
              <a:off x="2256" y="1200"/>
              <a:ext cx="744" cy="528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700000" scaled="1"/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>
                  <a:solidFill>
                    <a:srgbClr val="000000"/>
                  </a:solidFill>
                </a:rPr>
                <a:t>Renderer</a:t>
              </a:r>
            </a:p>
          </p:txBody>
        </p:sp>
        <p:sp>
          <p:nvSpPr>
            <p:cNvPr id="75787" name="Rectangle 11"/>
            <p:cNvSpPr>
              <a:spLocks noChangeArrowheads="1"/>
            </p:cNvSpPr>
            <p:nvPr/>
          </p:nvSpPr>
          <p:spPr bwMode="auto">
            <a:xfrm>
              <a:off x="2256" y="1904"/>
              <a:ext cx="744" cy="528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700000" scaled="1"/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>
                  <a:solidFill>
                    <a:srgbClr val="000000"/>
                  </a:solidFill>
                </a:rPr>
                <a:t>Renderer</a:t>
              </a:r>
            </a:p>
          </p:txBody>
        </p:sp>
        <p:sp>
          <p:nvSpPr>
            <p:cNvPr id="75788" name="Rectangle 12"/>
            <p:cNvSpPr>
              <a:spLocks noChangeArrowheads="1"/>
            </p:cNvSpPr>
            <p:nvPr/>
          </p:nvSpPr>
          <p:spPr bwMode="auto">
            <a:xfrm>
              <a:off x="2256" y="2608"/>
              <a:ext cx="744" cy="528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700000" scaled="1"/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>
                  <a:solidFill>
                    <a:srgbClr val="000000"/>
                  </a:solidFill>
                </a:rPr>
                <a:t>Renderer</a:t>
              </a:r>
            </a:p>
          </p:txBody>
        </p:sp>
        <p:sp>
          <p:nvSpPr>
            <p:cNvPr id="75789" name="Rectangle 13"/>
            <p:cNvSpPr>
              <a:spLocks noChangeArrowheads="1"/>
            </p:cNvSpPr>
            <p:nvPr/>
          </p:nvSpPr>
          <p:spPr bwMode="auto">
            <a:xfrm>
              <a:off x="2256" y="3312"/>
              <a:ext cx="744" cy="528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700000" scaled="1"/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>
                  <a:solidFill>
                    <a:srgbClr val="000000"/>
                  </a:solidFill>
                </a:rPr>
                <a:t>Renderer</a:t>
              </a:r>
            </a:p>
          </p:txBody>
        </p:sp>
      </p:grpSp>
      <p:grpSp>
        <p:nvGrpSpPr>
          <p:cNvPr id="75790" name="Group 14"/>
          <p:cNvGrpSpPr>
            <a:grpSpLocks/>
          </p:cNvGrpSpPr>
          <p:nvPr/>
        </p:nvGrpSpPr>
        <p:grpSpPr bwMode="auto">
          <a:xfrm>
            <a:off x="6235700" y="3067050"/>
            <a:ext cx="2212975" cy="1520825"/>
            <a:chOff x="4368" y="1680"/>
            <a:chExt cx="1536" cy="1056"/>
          </a:xfrm>
        </p:grpSpPr>
        <p:sp>
          <p:nvSpPr>
            <p:cNvPr id="75791" name="Rectangle 15"/>
            <p:cNvSpPr>
              <a:spLocks noChangeArrowheads="1"/>
            </p:cNvSpPr>
            <p:nvPr/>
          </p:nvSpPr>
          <p:spPr bwMode="auto">
            <a:xfrm>
              <a:off x="4368" y="1680"/>
              <a:ext cx="768" cy="528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tint val="32157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  <p:sp>
          <p:nvSpPr>
            <p:cNvPr id="75792" name="Rectangle 16"/>
            <p:cNvSpPr>
              <a:spLocks noChangeArrowheads="1"/>
            </p:cNvSpPr>
            <p:nvPr/>
          </p:nvSpPr>
          <p:spPr bwMode="auto">
            <a:xfrm>
              <a:off x="4368" y="2208"/>
              <a:ext cx="768" cy="528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tint val="32157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  <p:sp>
          <p:nvSpPr>
            <p:cNvPr id="75793" name="Rectangle 17"/>
            <p:cNvSpPr>
              <a:spLocks noChangeArrowheads="1"/>
            </p:cNvSpPr>
            <p:nvPr/>
          </p:nvSpPr>
          <p:spPr bwMode="auto">
            <a:xfrm>
              <a:off x="5136" y="1680"/>
              <a:ext cx="768" cy="528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tint val="32157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  <p:sp>
          <p:nvSpPr>
            <p:cNvPr id="75794" name="Rectangle 18"/>
            <p:cNvSpPr>
              <a:spLocks noChangeArrowheads="1"/>
            </p:cNvSpPr>
            <p:nvPr/>
          </p:nvSpPr>
          <p:spPr bwMode="auto">
            <a:xfrm>
              <a:off x="5136" y="2208"/>
              <a:ext cx="768" cy="528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tint val="32157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75795" name="Group 19"/>
          <p:cNvGrpSpPr>
            <a:grpSpLocks/>
          </p:cNvGrpSpPr>
          <p:nvPr/>
        </p:nvGrpSpPr>
        <p:grpSpPr bwMode="auto">
          <a:xfrm>
            <a:off x="5521325" y="2305050"/>
            <a:ext cx="2373313" cy="3043238"/>
            <a:chOff x="3057" y="1392"/>
            <a:chExt cx="1647" cy="2112"/>
          </a:xfrm>
        </p:grpSpPr>
        <p:cxnSp>
          <p:nvCxnSpPr>
            <p:cNvPr id="75796" name="AutoShape 20"/>
            <p:cNvCxnSpPr>
              <a:cxnSpLocks noChangeShapeType="1"/>
              <a:stCxn id="75786" idx="3"/>
              <a:endCxn id="75793" idx="0"/>
            </p:cNvCxnSpPr>
            <p:nvPr/>
          </p:nvCxnSpPr>
          <p:spPr bwMode="auto">
            <a:xfrm>
              <a:off x="3057" y="1392"/>
              <a:ext cx="1647" cy="519"/>
            </a:xfrm>
            <a:prstGeom prst="bentConnector2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797" name="AutoShape 21"/>
            <p:cNvCxnSpPr>
              <a:cxnSpLocks noChangeShapeType="1"/>
              <a:stCxn id="75787" idx="3"/>
              <a:endCxn id="75791" idx="1"/>
            </p:cNvCxnSpPr>
            <p:nvPr/>
          </p:nvCxnSpPr>
          <p:spPr bwMode="auto">
            <a:xfrm>
              <a:off x="3057" y="2096"/>
              <a:ext cx="486" cy="88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798" name="AutoShape 22"/>
            <p:cNvCxnSpPr>
              <a:cxnSpLocks noChangeShapeType="1"/>
              <a:stCxn id="75788" idx="3"/>
              <a:endCxn id="75792" idx="1"/>
            </p:cNvCxnSpPr>
            <p:nvPr/>
          </p:nvCxnSpPr>
          <p:spPr bwMode="auto">
            <a:xfrm flipV="1">
              <a:off x="3057" y="2712"/>
              <a:ext cx="486" cy="88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799" name="AutoShape 23"/>
            <p:cNvCxnSpPr>
              <a:cxnSpLocks noChangeShapeType="1"/>
              <a:stCxn id="75789" idx="3"/>
              <a:endCxn id="75794" idx="2"/>
            </p:cNvCxnSpPr>
            <p:nvPr/>
          </p:nvCxnSpPr>
          <p:spPr bwMode="auto">
            <a:xfrm flipV="1">
              <a:off x="3057" y="2985"/>
              <a:ext cx="1647" cy="519"/>
            </a:xfrm>
            <a:prstGeom prst="bentConnector2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1117600" y="1890713"/>
            <a:ext cx="1106488" cy="760412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Polygon Sorter</a:t>
            </a:r>
          </a:p>
        </p:txBody>
      </p:sp>
      <p:cxnSp>
        <p:nvCxnSpPr>
          <p:cNvPr id="75801" name="AutoShape 25"/>
          <p:cNvCxnSpPr>
            <a:cxnSpLocks noChangeShapeType="1"/>
            <a:endCxn id="75800" idx="1"/>
          </p:cNvCxnSpPr>
          <p:nvPr/>
        </p:nvCxnSpPr>
        <p:spPr bwMode="auto">
          <a:xfrm>
            <a:off x="493713" y="2271713"/>
            <a:ext cx="609600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802" name="Rectangle 26"/>
          <p:cNvSpPr>
            <a:spLocks noChangeArrowheads="1"/>
          </p:cNvSpPr>
          <p:nvPr/>
        </p:nvSpPr>
        <p:spPr bwMode="auto">
          <a:xfrm>
            <a:off x="1117600" y="2927350"/>
            <a:ext cx="1106488" cy="7620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Polygon Sorter</a:t>
            </a:r>
          </a:p>
        </p:txBody>
      </p:sp>
      <p:cxnSp>
        <p:nvCxnSpPr>
          <p:cNvPr id="75803" name="AutoShape 27"/>
          <p:cNvCxnSpPr>
            <a:cxnSpLocks noChangeShapeType="1"/>
            <a:endCxn id="75802" idx="1"/>
          </p:cNvCxnSpPr>
          <p:nvPr/>
        </p:nvCxnSpPr>
        <p:spPr bwMode="auto">
          <a:xfrm>
            <a:off x="493713" y="3308350"/>
            <a:ext cx="609600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1117600" y="3965575"/>
            <a:ext cx="1106488" cy="760413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Polygon Sorter</a:t>
            </a:r>
          </a:p>
        </p:txBody>
      </p:sp>
      <p:cxnSp>
        <p:nvCxnSpPr>
          <p:cNvPr id="75805" name="AutoShape 29"/>
          <p:cNvCxnSpPr>
            <a:cxnSpLocks noChangeShapeType="1"/>
            <a:endCxn id="75804" idx="1"/>
          </p:cNvCxnSpPr>
          <p:nvPr/>
        </p:nvCxnSpPr>
        <p:spPr bwMode="auto">
          <a:xfrm>
            <a:off x="493713" y="4346575"/>
            <a:ext cx="609600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806" name="Rectangle 30"/>
          <p:cNvSpPr>
            <a:spLocks noChangeArrowheads="1"/>
          </p:cNvSpPr>
          <p:nvPr/>
        </p:nvSpPr>
        <p:spPr bwMode="auto">
          <a:xfrm>
            <a:off x="1117600" y="5002213"/>
            <a:ext cx="1106488" cy="7620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Polygon Sorter</a:t>
            </a:r>
          </a:p>
        </p:txBody>
      </p:sp>
      <p:cxnSp>
        <p:nvCxnSpPr>
          <p:cNvPr id="75807" name="AutoShape 31"/>
          <p:cNvCxnSpPr>
            <a:cxnSpLocks noChangeShapeType="1"/>
            <a:endCxn id="75806" idx="1"/>
          </p:cNvCxnSpPr>
          <p:nvPr/>
        </p:nvCxnSpPr>
        <p:spPr bwMode="auto">
          <a:xfrm>
            <a:off x="493713" y="5383213"/>
            <a:ext cx="609600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808" name="Rectangle 32"/>
          <p:cNvSpPr>
            <a:spLocks noChangeArrowheads="1"/>
          </p:cNvSpPr>
          <p:nvPr/>
        </p:nvSpPr>
        <p:spPr bwMode="auto">
          <a:xfrm>
            <a:off x="2628900" y="3446463"/>
            <a:ext cx="1106488" cy="762000"/>
          </a:xfrm>
          <a:prstGeom prst="rect">
            <a:avLst/>
          </a:prstGeom>
          <a:gradFill rotWithShape="0">
            <a:gsLst>
              <a:gs pos="0">
                <a:srgbClr val="66FF66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Network</a:t>
            </a:r>
          </a:p>
        </p:txBody>
      </p:sp>
      <p:cxnSp>
        <p:nvCxnSpPr>
          <p:cNvPr id="75809" name="AutoShape 33"/>
          <p:cNvCxnSpPr>
            <a:cxnSpLocks noChangeShapeType="1"/>
            <a:stCxn id="75808" idx="3"/>
            <a:endCxn id="75786" idx="1"/>
          </p:cNvCxnSpPr>
          <p:nvPr/>
        </p:nvCxnSpPr>
        <p:spPr bwMode="auto">
          <a:xfrm flipV="1">
            <a:off x="3749675" y="2306638"/>
            <a:ext cx="673100" cy="1520825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CC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0" name="AutoShape 34"/>
          <p:cNvCxnSpPr>
            <a:cxnSpLocks noChangeShapeType="1"/>
            <a:stCxn id="75808" idx="3"/>
            <a:endCxn id="75787" idx="1"/>
          </p:cNvCxnSpPr>
          <p:nvPr/>
        </p:nvCxnSpPr>
        <p:spPr bwMode="auto">
          <a:xfrm flipV="1">
            <a:off x="3749675" y="3321050"/>
            <a:ext cx="673100" cy="506413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CC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1" name="AutoShape 35"/>
          <p:cNvCxnSpPr>
            <a:cxnSpLocks noChangeShapeType="1"/>
            <a:stCxn id="75808" idx="3"/>
            <a:endCxn id="75788" idx="1"/>
          </p:cNvCxnSpPr>
          <p:nvPr/>
        </p:nvCxnSpPr>
        <p:spPr bwMode="auto">
          <a:xfrm>
            <a:off x="3749675" y="3827463"/>
            <a:ext cx="673100" cy="5080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CC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2" name="AutoShape 36"/>
          <p:cNvCxnSpPr>
            <a:cxnSpLocks noChangeShapeType="1"/>
            <a:stCxn id="75808" idx="3"/>
            <a:endCxn id="75789" idx="1"/>
          </p:cNvCxnSpPr>
          <p:nvPr/>
        </p:nvCxnSpPr>
        <p:spPr bwMode="auto">
          <a:xfrm>
            <a:off x="3749675" y="3827463"/>
            <a:ext cx="673100" cy="1522412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CC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3" name="AutoShape 37"/>
          <p:cNvCxnSpPr>
            <a:cxnSpLocks noChangeShapeType="1"/>
            <a:stCxn id="75800" idx="3"/>
            <a:endCxn id="75808" idx="1"/>
          </p:cNvCxnSpPr>
          <p:nvPr/>
        </p:nvCxnSpPr>
        <p:spPr bwMode="auto">
          <a:xfrm>
            <a:off x="2238375" y="2271713"/>
            <a:ext cx="376238" cy="1555750"/>
          </a:xfrm>
          <a:prstGeom prst="bentConnector3">
            <a:avLst>
              <a:gd name="adj1" fmla="val 49787"/>
            </a:avLst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4" name="AutoShape 38"/>
          <p:cNvCxnSpPr>
            <a:cxnSpLocks noChangeShapeType="1"/>
            <a:stCxn id="75802" idx="3"/>
            <a:endCxn id="75808" idx="1"/>
          </p:cNvCxnSpPr>
          <p:nvPr/>
        </p:nvCxnSpPr>
        <p:spPr bwMode="auto">
          <a:xfrm>
            <a:off x="2238375" y="3308350"/>
            <a:ext cx="376238" cy="519113"/>
          </a:xfrm>
          <a:prstGeom prst="bentConnector3">
            <a:avLst>
              <a:gd name="adj1" fmla="val 49787"/>
            </a:avLst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5" name="AutoShape 39"/>
          <p:cNvCxnSpPr>
            <a:cxnSpLocks noChangeShapeType="1"/>
            <a:stCxn id="75804" idx="3"/>
            <a:endCxn id="75808" idx="1"/>
          </p:cNvCxnSpPr>
          <p:nvPr/>
        </p:nvCxnSpPr>
        <p:spPr bwMode="auto">
          <a:xfrm flipV="1">
            <a:off x="2238375" y="3827463"/>
            <a:ext cx="376238" cy="519112"/>
          </a:xfrm>
          <a:prstGeom prst="bentConnector3">
            <a:avLst>
              <a:gd name="adj1" fmla="val 49787"/>
            </a:avLst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816" name="AutoShape 40"/>
          <p:cNvCxnSpPr>
            <a:cxnSpLocks noChangeShapeType="1"/>
            <a:stCxn id="75806" idx="3"/>
            <a:endCxn id="75808" idx="1"/>
          </p:cNvCxnSpPr>
          <p:nvPr/>
        </p:nvCxnSpPr>
        <p:spPr bwMode="auto">
          <a:xfrm flipV="1">
            <a:off x="2238375" y="3827463"/>
            <a:ext cx="376238" cy="1555750"/>
          </a:xfrm>
          <a:prstGeom prst="bentConnector3">
            <a:avLst>
              <a:gd name="adj1" fmla="val 49787"/>
            </a:avLst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0489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 term reminder: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is the contribution of a triangle to a single pixel</a:t>
            </a:r>
          </a:p>
          <a:p>
            <a:endParaRPr lang="en-US" dirty="0"/>
          </a:p>
        </p:txBody>
      </p:sp>
      <p:pic>
        <p:nvPicPr>
          <p:cNvPr id="4" name="Picture 3" descr="Screen shot 2016-10-06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6" y="2445631"/>
            <a:ext cx="5891401" cy="40337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10014" y="6150814"/>
            <a:ext cx="1553300" cy="3673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Sort-Last Bottleneck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 rot="10800000" flipV="1">
            <a:off x="685800" y="1524000"/>
            <a:ext cx="5181600" cy="4876800"/>
            <a:chOff x="1560" y="960"/>
            <a:chExt cx="3888" cy="2880"/>
          </a:xfrm>
        </p:grpSpPr>
        <p:sp>
          <p:nvSpPr>
            <p:cNvPr id="77828" name="Freeform 4"/>
            <p:cNvSpPr>
              <a:spLocks/>
            </p:cNvSpPr>
            <p:nvPr/>
          </p:nvSpPr>
          <p:spPr bwMode="auto">
            <a:xfrm rot="-5400000">
              <a:off x="2115" y="480"/>
              <a:ext cx="2782" cy="3841"/>
            </a:xfrm>
            <a:custGeom>
              <a:avLst/>
              <a:gdLst>
                <a:gd name="T0" fmla="*/ 920 w 1374"/>
                <a:gd name="T1" fmla="*/ 418 h 3944"/>
                <a:gd name="T2" fmla="*/ 886 w 1374"/>
                <a:gd name="T3" fmla="*/ 918 h 3944"/>
                <a:gd name="T4" fmla="*/ 958 w 1374"/>
                <a:gd name="T5" fmla="*/ 947 h 3944"/>
                <a:gd name="T6" fmla="*/ 1028 w 1374"/>
                <a:gd name="T7" fmla="*/ 987 h 3944"/>
                <a:gd name="T8" fmla="*/ 1095 w 1374"/>
                <a:gd name="T9" fmla="*/ 1030 h 3944"/>
                <a:gd name="T10" fmla="*/ 1154 w 1374"/>
                <a:gd name="T11" fmla="*/ 1086 h 3944"/>
                <a:gd name="T12" fmla="*/ 1207 w 1374"/>
                <a:gd name="T13" fmla="*/ 1141 h 3944"/>
                <a:gd name="T14" fmla="*/ 1254 w 1374"/>
                <a:gd name="T15" fmla="*/ 1205 h 3944"/>
                <a:gd name="T16" fmla="*/ 1294 w 1374"/>
                <a:gd name="T17" fmla="*/ 1272 h 3944"/>
                <a:gd name="T18" fmla="*/ 1327 w 1374"/>
                <a:gd name="T19" fmla="*/ 1346 h 3944"/>
                <a:gd name="T20" fmla="*/ 1353 w 1374"/>
                <a:gd name="T21" fmla="*/ 1422 h 3944"/>
                <a:gd name="T22" fmla="*/ 1370 w 1374"/>
                <a:gd name="T23" fmla="*/ 1498 h 3944"/>
                <a:gd name="T24" fmla="*/ 1374 w 1374"/>
                <a:gd name="T25" fmla="*/ 3735 h 3944"/>
                <a:gd name="T26" fmla="*/ 1340 w 1374"/>
                <a:gd name="T27" fmla="*/ 3826 h 3944"/>
                <a:gd name="T28" fmla="*/ 1131 w 1374"/>
                <a:gd name="T29" fmla="*/ 3908 h 3944"/>
                <a:gd name="T30" fmla="*/ 793 w 1374"/>
                <a:gd name="T31" fmla="*/ 3944 h 3944"/>
                <a:gd name="T32" fmla="*/ 408 w 1374"/>
                <a:gd name="T33" fmla="*/ 3933 h 3944"/>
                <a:gd name="T34" fmla="*/ 118 w 1374"/>
                <a:gd name="T35" fmla="*/ 3874 h 3944"/>
                <a:gd name="T36" fmla="*/ 0 w 1374"/>
                <a:gd name="T37" fmla="*/ 3769 h 3944"/>
                <a:gd name="T38" fmla="*/ 0 w 1374"/>
                <a:gd name="T39" fmla="*/ 1534 h 3944"/>
                <a:gd name="T40" fmla="*/ 11 w 1374"/>
                <a:gd name="T41" fmla="*/ 1460 h 3944"/>
                <a:gd name="T42" fmla="*/ 34 w 1374"/>
                <a:gd name="T43" fmla="*/ 1382 h 3944"/>
                <a:gd name="T44" fmla="*/ 62 w 1374"/>
                <a:gd name="T45" fmla="*/ 1308 h 3944"/>
                <a:gd name="T46" fmla="*/ 99 w 1374"/>
                <a:gd name="T47" fmla="*/ 1240 h 3944"/>
                <a:gd name="T48" fmla="*/ 144 w 1374"/>
                <a:gd name="T49" fmla="*/ 1173 h 3944"/>
                <a:gd name="T50" fmla="*/ 196 w 1374"/>
                <a:gd name="T51" fmla="*/ 1110 h 3944"/>
                <a:gd name="T52" fmla="*/ 251 w 1374"/>
                <a:gd name="T53" fmla="*/ 1057 h 3944"/>
                <a:gd name="T54" fmla="*/ 315 w 1374"/>
                <a:gd name="T55" fmla="*/ 1010 h 3944"/>
                <a:gd name="T56" fmla="*/ 380 w 1374"/>
                <a:gd name="T57" fmla="*/ 968 h 3944"/>
                <a:gd name="T58" fmla="*/ 452 w 1374"/>
                <a:gd name="T59" fmla="*/ 932 h 3944"/>
                <a:gd name="T60" fmla="*/ 490 w 1374"/>
                <a:gd name="T61" fmla="*/ 418 h 3944"/>
                <a:gd name="T62" fmla="*/ 454 w 1374"/>
                <a:gd name="T63" fmla="*/ 0 h 3944"/>
                <a:gd name="T64" fmla="*/ 920 w 1374"/>
                <a:gd name="T65" fmla="*/ 0 h 3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3944">
                  <a:moveTo>
                    <a:pt x="920" y="0"/>
                  </a:moveTo>
                  <a:lnTo>
                    <a:pt x="920" y="418"/>
                  </a:lnTo>
                  <a:lnTo>
                    <a:pt x="886" y="418"/>
                  </a:lnTo>
                  <a:lnTo>
                    <a:pt x="886" y="918"/>
                  </a:lnTo>
                  <a:lnTo>
                    <a:pt x="922" y="932"/>
                  </a:lnTo>
                  <a:lnTo>
                    <a:pt x="958" y="947"/>
                  </a:lnTo>
                  <a:lnTo>
                    <a:pt x="994" y="968"/>
                  </a:lnTo>
                  <a:lnTo>
                    <a:pt x="1028" y="987"/>
                  </a:lnTo>
                  <a:lnTo>
                    <a:pt x="1062" y="1010"/>
                  </a:lnTo>
                  <a:lnTo>
                    <a:pt x="1095" y="1030"/>
                  </a:lnTo>
                  <a:lnTo>
                    <a:pt x="1123" y="1057"/>
                  </a:lnTo>
                  <a:lnTo>
                    <a:pt x="1154" y="1086"/>
                  </a:lnTo>
                  <a:lnTo>
                    <a:pt x="1182" y="1110"/>
                  </a:lnTo>
                  <a:lnTo>
                    <a:pt x="1207" y="1141"/>
                  </a:lnTo>
                  <a:lnTo>
                    <a:pt x="1232" y="1173"/>
                  </a:lnTo>
                  <a:lnTo>
                    <a:pt x="1254" y="1205"/>
                  </a:lnTo>
                  <a:lnTo>
                    <a:pt x="1275" y="1240"/>
                  </a:lnTo>
                  <a:lnTo>
                    <a:pt x="1294" y="1272"/>
                  </a:lnTo>
                  <a:lnTo>
                    <a:pt x="1313" y="1308"/>
                  </a:lnTo>
                  <a:lnTo>
                    <a:pt x="1327" y="1346"/>
                  </a:lnTo>
                  <a:lnTo>
                    <a:pt x="1340" y="1382"/>
                  </a:lnTo>
                  <a:lnTo>
                    <a:pt x="1353" y="1422"/>
                  </a:lnTo>
                  <a:lnTo>
                    <a:pt x="1363" y="1460"/>
                  </a:lnTo>
                  <a:lnTo>
                    <a:pt x="1370" y="1498"/>
                  </a:lnTo>
                  <a:lnTo>
                    <a:pt x="1374" y="1534"/>
                  </a:lnTo>
                  <a:lnTo>
                    <a:pt x="1374" y="3735"/>
                  </a:lnTo>
                  <a:lnTo>
                    <a:pt x="1374" y="3769"/>
                  </a:lnTo>
                  <a:lnTo>
                    <a:pt x="1340" y="3826"/>
                  </a:lnTo>
                  <a:lnTo>
                    <a:pt x="1258" y="3874"/>
                  </a:lnTo>
                  <a:lnTo>
                    <a:pt x="1131" y="3908"/>
                  </a:lnTo>
                  <a:lnTo>
                    <a:pt x="967" y="3933"/>
                  </a:lnTo>
                  <a:lnTo>
                    <a:pt x="793" y="3944"/>
                  </a:lnTo>
                  <a:lnTo>
                    <a:pt x="581" y="3944"/>
                  </a:lnTo>
                  <a:lnTo>
                    <a:pt x="408" y="3933"/>
                  </a:lnTo>
                  <a:lnTo>
                    <a:pt x="245" y="3908"/>
                  </a:lnTo>
                  <a:lnTo>
                    <a:pt x="118" y="3874"/>
                  </a:lnTo>
                  <a:lnTo>
                    <a:pt x="36" y="3826"/>
                  </a:lnTo>
                  <a:lnTo>
                    <a:pt x="0" y="3769"/>
                  </a:lnTo>
                  <a:lnTo>
                    <a:pt x="0" y="3735"/>
                  </a:lnTo>
                  <a:lnTo>
                    <a:pt x="0" y="1534"/>
                  </a:lnTo>
                  <a:lnTo>
                    <a:pt x="5" y="1498"/>
                  </a:lnTo>
                  <a:lnTo>
                    <a:pt x="11" y="1460"/>
                  </a:lnTo>
                  <a:lnTo>
                    <a:pt x="23" y="1422"/>
                  </a:lnTo>
                  <a:lnTo>
                    <a:pt x="34" y="1382"/>
                  </a:lnTo>
                  <a:lnTo>
                    <a:pt x="47" y="1346"/>
                  </a:lnTo>
                  <a:lnTo>
                    <a:pt x="62" y="1308"/>
                  </a:lnTo>
                  <a:lnTo>
                    <a:pt x="80" y="1272"/>
                  </a:lnTo>
                  <a:lnTo>
                    <a:pt x="99" y="1240"/>
                  </a:lnTo>
                  <a:lnTo>
                    <a:pt x="121" y="1205"/>
                  </a:lnTo>
                  <a:lnTo>
                    <a:pt x="144" y="1173"/>
                  </a:lnTo>
                  <a:lnTo>
                    <a:pt x="167" y="1141"/>
                  </a:lnTo>
                  <a:lnTo>
                    <a:pt x="196" y="1110"/>
                  </a:lnTo>
                  <a:lnTo>
                    <a:pt x="220" y="1086"/>
                  </a:lnTo>
                  <a:lnTo>
                    <a:pt x="251" y="1057"/>
                  </a:lnTo>
                  <a:lnTo>
                    <a:pt x="281" y="1030"/>
                  </a:lnTo>
                  <a:lnTo>
                    <a:pt x="315" y="1010"/>
                  </a:lnTo>
                  <a:lnTo>
                    <a:pt x="346" y="987"/>
                  </a:lnTo>
                  <a:lnTo>
                    <a:pt x="380" y="968"/>
                  </a:lnTo>
                  <a:lnTo>
                    <a:pt x="416" y="947"/>
                  </a:lnTo>
                  <a:lnTo>
                    <a:pt x="452" y="932"/>
                  </a:lnTo>
                  <a:lnTo>
                    <a:pt x="490" y="918"/>
                  </a:lnTo>
                  <a:lnTo>
                    <a:pt x="490" y="418"/>
                  </a:lnTo>
                  <a:lnTo>
                    <a:pt x="454" y="418"/>
                  </a:lnTo>
                  <a:lnTo>
                    <a:pt x="454" y="0"/>
                  </a:lnTo>
                  <a:lnTo>
                    <a:pt x="920" y="0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29" name="Freeform 5"/>
            <p:cNvSpPr>
              <a:spLocks/>
            </p:cNvSpPr>
            <p:nvPr/>
          </p:nvSpPr>
          <p:spPr bwMode="auto">
            <a:xfrm rot="-5400000">
              <a:off x="3488" y="256"/>
              <a:ext cx="894" cy="2732"/>
            </a:xfrm>
            <a:custGeom>
              <a:avLst/>
              <a:gdLst>
                <a:gd name="T0" fmla="*/ 442 w 442"/>
                <a:gd name="T1" fmla="*/ 2745 h 2806"/>
                <a:gd name="T2" fmla="*/ 430 w 442"/>
                <a:gd name="T3" fmla="*/ 2758 h 2806"/>
                <a:gd name="T4" fmla="*/ 396 w 442"/>
                <a:gd name="T5" fmla="*/ 2781 h 2806"/>
                <a:gd name="T6" fmla="*/ 278 w 442"/>
                <a:gd name="T7" fmla="*/ 2806 h 2806"/>
                <a:gd name="T8" fmla="*/ 278 w 442"/>
                <a:gd name="T9" fmla="*/ 630 h 2806"/>
                <a:gd name="T10" fmla="*/ 280 w 442"/>
                <a:gd name="T11" fmla="*/ 586 h 2806"/>
                <a:gd name="T12" fmla="*/ 276 w 442"/>
                <a:gd name="T13" fmla="*/ 548 h 2806"/>
                <a:gd name="T14" fmla="*/ 272 w 442"/>
                <a:gd name="T15" fmla="*/ 504 h 2806"/>
                <a:gd name="T16" fmla="*/ 267 w 442"/>
                <a:gd name="T17" fmla="*/ 466 h 2806"/>
                <a:gd name="T18" fmla="*/ 259 w 442"/>
                <a:gd name="T19" fmla="*/ 426 h 2806"/>
                <a:gd name="T20" fmla="*/ 249 w 442"/>
                <a:gd name="T21" fmla="*/ 384 h 2806"/>
                <a:gd name="T22" fmla="*/ 236 w 442"/>
                <a:gd name="T23" fmla="*/ 346 h 2806"/>
                <a:gd name="T24" fmla="*/ 221 w 442"/>
                <a:gd name="T25" fmla="*/ 308 h 2806"/>
                <a:gd name="T26" fmla="*/ 206 w 442"/>
                <a:gd name="T27" fmla="*/ 270 h 2806"/>
                <a:gd name="T28" fmla="*/ 187 w 442"/>
                <a:gd name="T29" fmla="*/ 234 h 2806"/>
                <a:gd name="T30" fmla="*/ 168 w 442"/>
                <a:gd name="T31" fmla="*/ 198 h 2806"/>
                <a:gd name="T32" fmla="*/ 145 w 442"/>
                <a:gd name="T33" fmla="*/ 162 h 2806"/>
                <a:gd name="T34" fmla="*/ 120 w 442"/>
                <a:gd name="T35" fmla="*/ 130 h 2806"/>
                <a:gd name="T36" fmla="*/ 96 w 442"/>
                <a:gd name="T37" fmla="*/ 95 h 2806"/>
                <a:gd name="T38" fmla="*/ 67 w 442"/>
                <a:gd name="T39" fmla="*/ 67 h 2806"/>
                <a:gd name="T40" fmla="*/ 40 w 442"/>
                <a:gd name="T41" fmla="*/ 37 h 2806"/>
                <a:gd name="T42" fmla="*/ 10 w 442"/>
                <a:gd name="T43" fmla="*/ 8 h 2806"/>
                <a:gd name="T44" fmla="*/ 0 w 442"/>
                <a:gd name="T45" fmla="*/ 0 h 2806"/>
                <a:gd name="T46" fmla="*/ 16 w 442"/>
                <a:gd name="T47" fmla="*/ 6 h 2806"/>
                <a:gd name="T48" fmla="*/ 50 w 442"/>
                <a:gd name="T49" fmla="*/ 18 h 2806"/>
                <a:gd name="T50" fmla="*/ 84 w 442"/>
                <a:gd name="T51" fmla="*/ 35 h 2806"/>
                <a:gd name="T52" fmla="*/ 115 w 442"/>
                <a:gd name="T53" fmla="*/ 50 h 2806"/>
                <a:gd name="T54" fmla="*/ 147 w 442"/>
                <a:gd name="T55" fmla="*/ 71 h 2806"/>
                <a:gd name="T56" fmla="*/ 177 w 442"/>
                <a:gd name="T57" fmla="*/ 90 h 2806"/>
                <a:gd name="T58" fmla="*/ 208 w 442"/>
                <a:gd name="T59" fmla="*/ 113 h 2806"/>
                <a:gd name="T60" fmla="*/ 234 w 442"/>
                <a:gd name="T61" fmla="*/ 135 h 2806"/>
                <a:gd name="T62" fmla="*/ 261 w 442"/>
                <a:gd name="T63" fmla="*/ 162 h 2806"/>
                <a:gd name="T64" fmla="*/ 284 w 442"/>
                <a:gd name="T65" fmla="*/ 191 h 2806"/>
                <a:gd name="T66" fmla="*/ 308 w 442"/>
                <a:gd name="T67" fmla="*/ 217 h 2806"/>
                <a:gd name="T68" fmla="*/ 331 w 442"/>
                <a:gd name="T69" fmla="*/ 248 h 2806"/>
                <a:gd name="T70" fmla="*/ 350 w 442"/>
                <a:gd name="T71" fmla="*/ 278 h 2806"/>
                <a:gd name="T72" fmla="*/ 369 w 442"/>
                <a:gd name="T73" fmla="*/ 312 h 2806"/>
                <a:gd name="T74" fmla="*/ 384 w 442"/>
                <a:gd name="T75" fmla="*/ 343 h 2806"/>
                <a:gd name="T76" fmla="*/ 400 w 442"/>
                <a:gd name="T77" fmla="*/ 377 h 2806"/>
                <a:gd name="T78" fmla="*/ 413 w 442"/>
                <a:gd name="T79" fmla="*/ 413 h 2806"/>
                <a:gd name="T80" fmla="*/ 423 w 442"/>
                <a:gd name="T81" fmla="*/ 449 h 2806"/>
                <a:gd name="T82" fmla="*/ 430 w 442"/>
                <a:gd name="T83" fmla="*/ 483 h 2806"/>
                <a:gd name="T84" fmla="*/ 436 w 442"/>
                <a:gd name="T85" fmla="*/ 521 h 2806"/>
                <a:gd name="T86" fmla="*/ 440 w 442"/>
                <a:gd name="T87" fmla="*/ 557 h 2806"/>
                <a:gd name="T88" fmla="*/ 442 w 442"/>
                <a:gd name="T89" fmla="*/ 593 h 2806"/>
                <a:gd name="T90" fmla="*/ 442 w 442"/>
                <a:gd name="T91" fmla="*/ 2745 h 2806"/>
                <a:gd name="T92" fmla="*/ 442 w 442"/>
                <a:gd name="T93" fmla="*/ 2745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2" h="2806">
                  <a:moveTo>
                    <a:pt x="442" y="2745"/>
                  </a:moveTo>
                  <a:lnTo>
                    <a:pt x="430" y="2758"/>
                  </a:lnTo>
                  <a:lnTo>
                    <a:pt x="396" y="2781"/>
                  </a:lnTo>
                  <a:lnTo>
                    <a:pt x="278" y="2806"/>
                  </a:lnTo>
                  <a:lnTo>
                    <a:pt x="278" y="630"/>
                  </a:lnTo>
                  <a:lnTo>
                    <a:pt x="280" y="586"/>
                  </a:lnTo>
                  <a:lnTo>
                    <a:pt x="276" y="548"/>
                  </a:lnTo>
                  <a:lnTo>
                    <a:pt x="272" y="504"/>
                  </a:lnTo>
                  <a:lnTo>
                    <a:pt x="267" y="466"/>
                  </a:lnTo>
                  <a:lnTo>
                    <a:pt x="259" y="426"/>
                  </a:lnTo>
                  <a:lnTo>
                    <a:pt x="249" y="384"/>
                  </a:lnTo>
                  <a:lnTo>
                    <a:pt x="236" y="346"/>
                  </a:lnTo>
                  <a:lnTo>
                    <a:pt x="221" y="308"/>
                  </a:lnTo>
                  <a:lnTo>
                    <a:pt x="206" y="270"/>
                  </a:lnTo>
                  <a:lnTo>
                    <a:pt x="187" y="234"/>
                  </a:lnTo>
                  <a:lnTo>
                    <a:pt x="168" y="198"/>
                  </a:lnTo>
                  <a:lnTo>
                    <a:pt x="145" y="162"/>
                  </a:lnTo>
                  <a:lnTo>
                    <a:pt x="120" y="130"/>
                  </a:lnTo>
                  <a:lnTo>
                    <a:pt x="96" y="95"/>
                  </a:lnTo>
                  <a:lnTo>
                    <a:pt x="67" y="67"/>
                  </a:lnTo>
                  <a:lnTo>
                    <a:pt x="40" y="37"/>
                  </a:lnTo>
                  <a:lnTo>
                    <a:pt x="10" y="8"/>
                  </a:lnTo>
                  <a:lnTo>
                    <a:pt x="0" y="0"/>
                  </a:lnTo>
                  <a:lnTo>
                    <a:pt x="16" y="6"/>
                  </a:lnTo>
                  <a:lnTo>
                    <a:pt x="50" y="18"/>
                  </a:lnTo>
                  <a:lnTo>
                    <a:pt x="84" y="35"/>
                  </a:lnTo>
                  <a:lnTo>
                    <a:pt x="115" y="50"/>
                  </a:lnTo>
                  <a:lnTo>
                    <a:pt x="147" y="71"/>
                  </a:lnTo>
                  <a:lnTo>
                    <a:pt x="177" y="90"/>
                  </a:lnTo>
                  <a:lnTo>
                    <a:pt x="208" y="113"/>
                  </a:lnTo>
                  <a:lnTo>
                    <a:pt x="234" y="135"/>
                  </a:lnTo>
                  <a:lnTo>
                    <a:pt x="261" y="162"/>
                  </a:lnTo>
                  <a:lnTo>
                    <a:pt x="284" y="191"/>
                  </a:lnTo>
                  <a:lnTo>
                    <a:pt x="308" y="217"/>
                  </a:lnTo>
                  <a:lnTo>
                    <a:pt x="331" y="248"/>
                  </a:lnTo>
                  <a:lnTo>
                    <a:pt x="350" y="278"/>
                  </a:lnTo>
                  <a:lnTo>
                    <a:pt x="369" y="312"/>
                  </a:lnTo>
                  <a:lnTo>
                    <a:pt x="384" y="343"/>
                  </a:lnTo>
                  <a:lnTo>
                    <a:pt x="400" y="377"/>
                  </a:lnTo>
                  <a:lnTo>
                    <a:pt x="413" y="413"/>
                  </a:lnTo>
                  <a:lnTo>
                    <a:pt x="423" y="449"/>
                  </a:lnTo>
                  <a:lnTo>
                    <a:pt x="430" y="483"/>
                  </a:lnTo>
                  <a:lnTo>
                    <a:pt x="436" y="521"/>
                  </a:lnTo>
                  <a:lnTo>
                    <a:pt x="440" y="557"/>
                  </a:lnTo>
                  <a:lnTo>
                    <a:pt x="442" y="593"/>
                  </a:lnTo>
                  <a:lnTo>
                    <a:pt x="442" y="2745"/>
                  </a:lnTo>
                  <a:lnTo>
                    <a:pt x="442" y="2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30" name="Freeform 6"/>
            <p:cNvSpPr>
              <a:spLocks/>
            </p:cNvSpPr>
            <p:nvPr/>
          </p:nvSpPr>
          <p:spPr bwMode="auto">
            <a:xfrm rot="-5400000">
              <a:off x="2210" y="1990"/>
              <a:ext cx="93" cy="395"/>
            </a:xfrm>
            <a:custGeom>
              <a:avLst/>
              <a:gdLst>
                <a:gd name="T0" fmla="*/ 45 w 45"/>
                <a:gd name="T1" fmla="*/ 407 h 407"/>
                <a:gd name="T2" fmla="*/ 0 w 45"/>
                <a:gd name="T3" fmla="*/ 407 h 407"/>
                <a:gd name="T4" fmla="*/ 0 w 45"/>
                <a:gd name="T5" fmla="*/ 0 h 407"/>
                <a:gd name="T6" fmla="*/ 45 w 45"/>
                <a:gd name="T7" fmla="*/ 0 h 407"/>
                <a:gd name="T8" fmla="*/ 45 w 45"/>
                <a:gd name="T9" fmla="*/ 407 h 407"/>
                <a:gd name="T10" fmla="*/ 45 w 45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07">
                  <a:moveTo>
                    <a:pt x="45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07"/>
                  </a:lnTo>
                  <a:lnTo>
                    <a:pt x="45" y="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31" name="Freeform 7"/>
            <p:cNvSpPr>
              <a:spLocks/>
            </p:cNvSpPr>
            <p:nvPr/>
          </p:nvSpPr>
          <p:spPr bwMode="auto">
            <a:xfrm rot="-5400000">
              <a:off x="2749" y="-229"/>
              <a:ext cx="1509" cy="3887"/>
            </a:xfrm>
            <a:custGeom>
              <a:avLst/>
              <a:gdLst>
                <a:gd name="T0" fmla="*/ 745 w 745"/>
                <a:gd name="T1" fmla="*/ 3801 h 3991"/>
                <a:gd name="T2" fmla="*/ 739 w 745"/>
                <a:gd name="T3" fmla="*/ 3820 h 3991"/>
                <a:gd name="T4" fmla="*/ 726 w 745"/>
                <a:gd name="T5" fmla="*/ 3843 h 3991"/>
                <a:gd name="T6" fmla="*/ 705 w 745"/>
                <a:gd name="T7" fmla="*/ 3862 h 3991"/>
                <a:gd name="T8" fmla="*/ 675 w 745"/>
                <a:gd name="T9" fmla="*/ 3883 h 3991"/>
                <a:gd name="T10" fmla="*/ 637 w 745"/>
                <a:gd name="T11" fmla="*/ 3900 h 3991"/>
                <a:gd name="T12" fmla="*/ 593 w 745"/>
                <a:gd name="T13" fmla="*/ 3917 h 3991"/>
                <a:gd name="T14" fmla="*/ 543 w 745"/>
                <a:gd name="T15" fmla="*/ 3932 h 3991"/>
                <a:gd name="T16" fmla="*/ 486 w 745"/>
                <a:gd name="T17" fmla="*/ 3947 h 3991"/>
                <a:gd name="T18" fmla="*/ 424 w 745"/>
                <a:gd name="T19" fmla="*/ 3961 h 3991"/>
                <a:gd name="T20" fmla="*/ 355 w 745"/>
                <a:gd name="T21" fmla="*/ 3970 h 3991"/>
                <a:gd name="T22" fmla="*/ 287 w 745"/>
                <a:gd name="T23" fmla="*/ 3978 h 3991"/>
                <a:gd name="T24" fmla="*/ 211 w 745"/>
                <a:gd name="T25" fmla="*/ 3985 h 3991"/>
                <a:gd name="T26" fmla="*/ 135 w 745"/>
                <a:gd name="T27" fmla="*/ 3989 h 3991"/>
                <a:gd name="T28" fmla="*/ 59 w 745"/>
                <a:gd name="T29" fmla="*/ 3991 h 3991"/>
                <a:gd name="T30" fmla="*/ 23 w 745"/>
                <a:gd name="T31" fmla="*/ 3943 h 3991"/>
                <a:gd name="T32" fmla="*/ 99 w 745"/>
                <a:gd name="T33" fmla="*/ 3943 h 3991"/>
                <a:gd name="T34" fmla="*/ 171 w 745"/>
                <a:gd name="T35" fmla="*/ 3940 h 3991"/>
                <a:gd name="T36" fmla="*/ 243 w 745"/>
                <a:gd name="T37" fmla="*/ 3936 h 3991"/>
                <a:gd name="T38" fmla="*/ 312 w 745"/>
                <a:gd name="T39" fmla="*/ 3930 h 3991"/>
                <a:gd name="T40" fmla="*/ 378 w 745"/>
                <a:gd name="T41" fmla="*/ 3923 h 3991"/>
                <a:gd name="T42" fmla="*/ 437 w 745"/>
                <a:gd name="T43" fmla="*/ 3913 h 3991"/>
                <a:gd name="T44" fmla="*/ 494 w 745"/>
                <a:gd name="T45" fmla="*/ 3900 h 3991"/>
                <a:gd name="T46" fmla="*/ 543 w 745"/>
                <a:gd name="T47" fmla="*/ 3890 h 3991"/>
                <a:gd name="T48" fmla="*/ 587 w 745"/>
                <a:gd name="T49" fmla="*/ 3875 h 3991"/>
                <a:gd name="T50" fmla="*/ 621 w 745"/>
                <a:gd name="T51" fmla="*/ 3862 h 3991"/>
                <a:gd name="T52" fmla="*/ 652 w 745"/>
                <a:gd name="T53" fmla="*/ 3847 h 3991"/>
                <a:gd name="T54" fmla="*/ 671 w 745"/>
                <a:gd name="T55" fmla="*/ 3831 h 3991"/>
                <a:gd name="T56" fmla="*/ 682 w 745"/>
                <a:gd name="T57" fmla="*/ 3814 h 3991"/>
                <a:gd name="T58" fmla="*/ 697 w 745"/>
                <a:gd name="T59" fmla="*/ 3771 h 3991"/>
                <a:gd name="T60" fmla="*/ 692 w 745"/>
                <a:gd name="T61" fmla="*/ 1509 h 3991"/>
                <a:gd name="T62" fmla="*/ 671 w 745"/>
                <a:gd name="T63" fmla="*/ 1433 h 3991"/>
                <a:gd name="T64" fmla="*/ 644 w 745"/>
                <a:gd name="T65" fmla="*/ 1360 h 3991"/>
                <a:gd name="T66" fmla="*/ 610 w 745"/>
                <a:gd name="T67" fmla="*/ 1290 h 3991"/>
                <a:gd name="T68" fmla="*/ 568 w 745"/>
                <a:gd name="T69" fmla="*/ 1226 h 3991"/>
                <a:gd name="T70" fmla="*/ 517 w 745"/>
                <a:gd name="T71" fmla="*/ 1165 h 3991"/>
                <a:gd name="T72" fmla="*/ 462 w 745"/>
                <a:gd name="T73" fmla="*/ 1110 h 3991"/>
                <a:gd name="T74" fmla="*/ 403 w 745"/>
                <a:gd name="T75" fmla="*/ 1060 h 3991"/>
                <a:gd name="T76" fmla="*/ 334 w 745"/>
                <a:gd name="T77" fmla="*/ 1022 h 3991"/>
                <a:gd name="T78" fmla="*/ 264 w 745"/>
                <a:gd name="T79" fmla="*/ 986 h 3991"/>
                <a:gd name="T80" fmla="*/ 209 w 745"/>
                <a:gd name="T81" fmla="*/ 965 h 3991"/>
                <a:gd name="T82" fmla="*/ 243 w 745"/>
                <a:gd name="T83" fmla="*/ 418 h 3991"/>
                <a:gd name="T84" fmla="*/ 0 w 745"/>
                <a:gd name="T85" fmla="*/ 45 h 3991"/>
                <a:gd name="T86" fmla="*/ 291 w 745"/>
                <a:gd name="T87" fmla="*/ 0 h 3991"/>
                <a:gd name="T88" fmla="*/ 254 w 745"/>
                <a:gd name="T89" fmla="*/ 465 h 3991"/>
                <a:gd name="T90" fmla="*/ 260 w 745"/>
                <a:gd name="T91" fmla="*/ 931 h 3991"/>
                <a:gd name="T92" fmla="*/ 334 w 745"/>
                <a:gd name="T93" fmla="*/ 963 h 3991"/>
                <a:gd name="T94" fmla="*/ 403 w 745"/>
                <a:gd name="T95" fmla="*/ 999 h 3991"/>
                <a:gd name="T96" fmla="*/ 467 w 745"/>
                <a:gd name="T97" fmla="*/ 1045 h 3991"/>
                <a:gd name="T98" fmla="*/ 526 w 745"/>
                <a:gd name="T99" fmla="*/ 1096 h 3991"/>
                <a:gd name="T100" fmla="*/ 580 w 745"/>
                <a:gd name="T101" fmla="*/ 1155 h 3991"/>
                <a:gd name="T102" fmla="*/ 627 w 745"/>
                <a:gd name="T103" fmla="*/ 1216 h 3991"/>
                <a:gd name="T104" fmla="*/ 667 w 745"/>
                <a:gd name="T105" fmla="*/ 1284 h 3991"/>
                <a:gd name="T106" fmla="*/ 699 w 745"/>
                <a:gd name="T107" fmla="*/ 1357 h 3991"/>
                <a:gd name="T108" fmla="*/ 722 w 745"/>
                <a:gd name="T109" fmla="*/ 1433 h 3991"/>
                <a:gd name="T110" fmla="*/ 739 w 745"/>
                <a:gd name="T111" fmla="*/ 1509 h 3991"/>
                <a:gd name="T112" fmla="*/ 745 w 745"/>
                <a:gd name="T113" fmla="*/ 3799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5" h="3991">
                  <a:moveTo>
                    <a:pt x="745" y="3799"/>
                  </a:moveTo>
                  <a:lnTo>
                    <a:pt x="745" y="3801"/>
                  </a:lnTo>
                  <a:lnTo>
                    <a:pt x="743" y="3810"/>
                  </a:lnTo>
                  <a:lnTo>
                    <a:pt x="739" y="3820"/>
                  </a:lnTo>
                  <a:lnTo>
                    <a:pt x="735" y="3833"/>
                  </a:lnTo>
                  <a:lnTo>
                    <a:pt x="726" y="3843"/>
                  </a:lnTo>
                  <a:lnTo>
                    <a:pt x="716" y="3852"/>
                  </a:lnTo>
                  <a:lnTo>
                    <a:pt x="705" y="3862"/>
                  </a:lnTo>
                  <a:lnTo>
                    <a:pt x="692" y="3873"/>
                  </a:lnTo>
                  <a:lnTo>
                    <a:pt x="675" y="3883"/>
                  </a:lnTo>
                  <a:lnTo>
                    <a:pt x="658" y="3890"/>
                  </a:lnTo>
                  <a:lnTo>
                    <a:pt x="637" y="3900"/>
                  </a:lnTo>
                  <a:lnTo>
                    <a:pt x="618" y="3909"/>
                  </a:lnTo>
                  <a:lnTo>
                    <a:pt x="593" y="3917"/>
                  </a:lnTo>
                  <a:lnTo>
                    <a:pt x="570" y="3924"/>
                  </a:lnTo>
                  <a:lnTo>
                    <a:pt x="543" y="3932"/>
                  </a:lnTo>
                  <a:lnTo>
                    <a:pt x="515" y="3940"/>
                  </a:lnTo>
                  <a:lnTo>
                    <a:pt x="486" y="3947"/>
                  </a:lnTo>
                  <a:lnTo>
                    <a:pt x="456" y="3955"/>
                  </a:lnTo>
                  <a:lnTo>
                    <a:pt x="424" y="3961"/>
                  </a:lnTo>
                  <a:lnTo>
                    <a:pt x="389" y="3964"/>
                  </a:lnTo>
                  <a:lnTo>
                    <a:pt x="355" y="3970"/>
                  </a:lnTo>
                  <a:lnTo>
                    <a:pt x="323" y="3974"/>
                  </a:lnTo>
                  <a:lnTo>
                    <a:pt x="287" y="3978"/>
                  </a:lnTo>
                  <a:lnTo>
                    <a:pt x="249" y="3981"/>
                  </a:lnTo>
                  <a:lnTo>
                    <a:pt x="211" y="3985"/>
                  </a:lnTo>
                  <a:lnTo>
                    <a:pt x="175" y="3987"/>
                  </a:lnTo>
                  <a:lnTo>
                    <a:pt x="135" y="3989"/>
                  </a:lnTo>
                  <a:lnTo>
                    <a:pt x="97" y="3991"/>
                  </a:lnTo>
                  <a:lnTo>
                    <a:pt x="59" y="3991"/>
                  </a:lnTo>
                  <a:lnTo>
                    <a:pt x="19" y="3991"/>
                  </a:lnTo>
                  <a:lnTo>
                    <a:pt x="23" y="3943"/>
                  </a:lnTo>
                  <a:lnTo>
                    <a:pt x="61" y="3943"/>
                  </a:lnTo>
                  <a:lnTo>
                    <a:pt x="99" y="3943"/>
                  </a:lnTo>
                  <a:lnTo>
                    <a:pt x="135" y="3942"/>
                  </a:lnTo>
                  <a:lnTo>
                    <a:pt x="171" y="3940"/>
                  </a:lnTo>
                  <a:lnTo>
                    <a:pt x="209" y="3938"/>
                  </a:lnTo>
                  <a:lnTo>
                    <a:pt x="243" y="3936"/>
                  </a:lnTo>
                  <a:lnTo>
                    <a:pt x="279" y="3932"/>
                  </a:lnTo>
                  <a:lnTo>
                    <a:pt x="312" y="3930"/>
                  </a:lnTo>
                  <a:lnTo>
                    <a:pt x="346" y="3926"/>
                  </a:lnTo>
                  <a:lnTo>
                    <a:pt x="378" y="3923"/>
                  </a:lnTo>
                  <a:lnTo>
                    <a:pt x="408" y="3917"/>
                  </a:lnTo>
                  <a:lnTo>
                    <a:pt x="437" y="3913"/>
                  </a:lnTo>
                  <a:lnTo>
                    <a:pt x="467" y="3907"/>
                  </a:lnTo>
                  <a:lnTo>
                    <a:pt x="494" y="3900"/>
                  </a:lnTo>
                  <a:lnTo>
                    <a:pt x="519" y="3894"/>
                  </a:lnTo>
                  <a:lnTo>
                    <a:pt x="543" y="3890"/>
                  </a:lnTo>
                  <a:lnTo>
                    <a:pt x="566" y="3883"/>
                  </a:lnTo>
                  <a:lnTo>
                    <a:pt x="587" y="3875"/>
                  </a:lnTo>
                  <a:lnTo>
                    <a:pt x="604" y="3869"/>
                  </a:lnTo>
                  <a:lnTo>
                    <a:pt x="621" y="3862"/>
                  </a:lnTo>
                  <a:lnTo>
                    <a:pt x="637" y="3854"/>
                  </a:lnTo>
                  <a:lnTo>
                    <a:pt x="652" y="3847"/>
                  </a:lnTo>
                  <a:lnTo>
                    <a:pt x="661" y="3839"/>
                  </a:lnTo>
                  <a:lnTo>
                    <a:pt x="671" y="3831"/>
                  </a:lnTo>
                  <a:lnTo>
                    <a:pt x="677" y="3822"/>
                  </a:lnTo>
                  <a:lnTo>
                    <a:pt x="682" y="3814"/>
                  </a:lnTo>
                  <a:lnTo>
                    <a:pt x="684" y="3807"/>
                  </a:lnTo>
                  <a:lnTo>
                    <a:pt x="697" y="3771"/>
                  </a:lnTo>
                  <a:lnTo>
                    <a:pt x="697" y="1570"/>
                  </a:lnTo>
                  <a:lnTo>
                    <a:pt x="692" y="1509"/>
                  </a:lnTo>
                  <a:lnTo>
                    <a:pt x="682" y="1471"/>
                  </a:lnTo>
                  <a:lnTo>
                    <a:pt x="671" y="1433"/>
                  </a:lnTo>
                  <a:lnTo>
                    <a:pt x="659" y="1397"/>
                  </a:lnTo>
                  <a:lnTo>
                    <a:pt x="644" y="1360"/>
                  </a:lnTo>
                  <a:lnTo>
                    <a:pt x="627" y="1324"/>
                  </a:lnTo>
                  <a:lnTo>
                    <a:pt x="610" y="1290"/>
                  </a:lnTo>
                  <a:lnTo>
                    <a:pt x="589" y="1256"/>
                  </a:lnTo>
                  <a:lnTo>
                    <a:pt x="568" y="1226"/>
                  </a:lnTo>
                  <a:lnTo>
                    <a:pt x="543" y="1195"/>
                  </a:lnTo>
                  <a:lnTo>
                    <a:pt x="517" y="1165"/>
                  </a:lnTo>
                  <a:lnTo>
                    <a:pt x="490" y="1136"/>
                  </a:lnTo>
                  <a:lnTo>
                    <a:pt x="462" y="1110"/>
                  </a:lnTo>
                  <a:lnTo>
                    <a:pt x="431" y="1085"/>
                  </a:lnTo>
                  <a:lnTo>
                    <a:pt x="403" y="1060"/>
                  </a:lnTo>
                  <a:lnTo>
                    <a:pt x="369" y="1039"/>
                  </a:lnTo>
                  <a:lnTo>
                    <a:pt x="334" y="1022"/>
                  </a:lnTo>
                  <a:lnTo>
                    <a:pt x="300" y="1001"/>
                  </a:lnTo>
                  <a:lnTo>
                    <a:pt x="264" y="986"/>
                  </a:lnTo>
                  <a:lnTo>
                    <a:pt x="228" y="971"/>
                  </a:lnTo>
                  <a:lnTo>
                    <a:pt x="209" y="965"/>
                  </a:lnTo>
                  <a:lnTo>
                    <a:pt x="209" y="418"/>
                  </a:lnTo>
                  <a:lnTo>
                    <a:pt x="243" y="418"/>
                  </a:lnTo>
                  <a:lnTo>
                    <a:pt x="24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1" y="0"/>
                  </a:lnTo>
                  <a:lnTo>
                    <a:pt x="291" y="465"/>
                  </a:lnTo>
                  <a:lnTo>
                    <a:pt x="254" y="465"/>
                  </a:lnTo>
                  <a:lnTo>
                    <a:pt x="254" y="929"/>
                  </a:lnTo>
                  <a:lnTo>
                    <a:pt x="260" y="931"/>
                  </a:lnTo>
                  <a:lnTo>
                    <a:pt x="298" y="946"/>
                  </a:lnTo>
                  <a:lnTo>
                    <a:pt x="334" y="963"/>
                  </a:lnTo>
                  <a:lnTo>
                    <a:pt x="369" y="978"/>
                  </a:lnTo>
                  <a:lnTo>
                    <a:pt x="403" y="999"/>
                  </a:lnTo>
                  <a:lnTo>
                    <a:pt x="435" y="1022"/>
                  </a:lnTo>
                  <a:lnTo>
                    <a:pt x="467" y="1045"/>
                  </a:lnTo>
                  <a:lnTo>
                    <a:pt x="498" y="1072"/>
                  </a:lnTo>
                  <a:lnTo>
                    <a:pt x="526" y="1096"/>
                  </a:lnTo>
                  <a:lnTo>
                    <a:pt x="553" y="1125"/>
                  </a:lnTo>
                  <a:lnTo>
                    <a:pt x="580" y="1155"/>
                  </a:lnTo>
                  <a:lnTo>
                    <a:pt x="602" y="1186"/>
                  </a:lnTo>
                  <a:lnTo>
                    <a:pt x="627" y="1216"/>
                  </a:lnTo>
                  <a:lnTo>
                    <a:pt x="648" y="1250"/>
                  </a:lnTo>
                  <a:lnTo>
                    <a:pt x="667" y="1284"/>
                  </a:lnTo>
                  <a:lnTo>
                    <a:pt x="682" y="1321"/>
                  </a:lnTo>
                  <a:lnTo>
                    <a:pt x="699" y="1357"/>
                  </a:lnTo>
                  <a:lnTo>
                    <a:pt x="713" y="1395"/>
                  </a:lnTo>
                  <a:lnTo>
                    <a:pt x="722" y="1433"/>
                  </a:lnTo>
                  <a:lnTo>
                    <a:pt x="734" y="1469"/>
                  </a:lnTo>
                  <a:lnTo>
                    <a:pt x="739" y="1509"/>
                  </a:lnTo>
                  <a:lnTo>
                    <a:pt x="745" y="1547"/>
                  </a:lnTo>
                  <a:lnTo>
                    <a:pt x="745" y="3799"/>
                  </a:lnTo>
                  <a:lnTo>
                    <a:pt x="745" y="3799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32" name="Freeform 8"/>
            <p:cNvSpPr>
              <a:spLocks/>
            </p:cNvSpPr>
            <p:nvPr/>
          </p:nvSpPr>
          <p:spPr bwMode="auto">
            <a:xfrm rot="-5400000">
              <a:off x="2748" y="1140"/>
              <a:ext cx="1513" cy="3887"/>
            </a:xfrm>
            <a:custGeom>
              <a:avLst/>
              <a:gdLst>
                <a:gd name="T0" fmla="*/ 0 w 747"/>
                <a:gd name="T1" fmla="*/ 3801 h 3991"/>
                <a:gd name="T2" fmla="*/ 8 w 747"/>
                <a:gd name="T3" fmla="*/ 3820 h 3991"/>
                <a:gd name="T4" fmla="*/ 19 w 747"/>
                <a:gd name="T5" fmla="*/ 3843 h 3991"/>
                <a:gd name="T6" fmla="*/ 40 w 747"/>
                <a:gd name="T7" fmla="*/ 3862 h 3991"/>
                <a:gd name="T8" fmla="*/ 70 w 747"/>
                <a:gd name="T9" fmla="*/ 3883 h 3991"/>
                <a:gd name="T10" fmla="*/ 106 w 747"/>
                <a:gd name="T11" fmla="*/ 3900 h 3991"/>
                <a:gd name="T12" fmla="*/ 152 w 747"/>
                <a:gd name="T13" fmla="*/ 3917 h 3991"/>
                <a:gd name="T14" fmla="*/ 202 w 747"/>
                <a:gd name="T15" fmla="*/ 3932 h 3991"/>
                <a:gd name="T16" fmla="*/ 260 w 747"/>
                <a:gd name="T17" fmla="*/ 3947 h 3991"/>
                <a:gd name="T18" fmla="*/ 321 w 747"/>
                <a:gd name="T19" fmla="*/ 3961 h 3991"/>
                <a:gd name="T20" fmla="*/ 390 w 747"/>
                <a:gd name="T21" fmla="*/ 3970 h 3991"/>
                <a:gd name="T22" fmla="*/ 460 w 747"/>
                <a:gd name="T23" fmla="*/ 3978 h 3991"/>
                <a:gd name="T24" fmla="*/ 532 w 747"/>
                <a:gd name="T25" fmla="*/ 3985 h 3991"/>
                <a:gd name="T26" fmla="*/ 610 w 747"/>
                <a:gd name="T27" fmla="*/ 3989 h 3991"/>
                <a:gd name="T28" fmla="*/ 686 w 747"/>
                <a:gd name="T29" fmla="*/ 3991 h 3991"/>
                <a:gd name="T30" fmla="*/ 722 w 747"/>
                <a:gd name="T31" fmla="*/ 3943 h 3991"/>
                <a:gd name="T32" fmla="*/ 646 w 747"/>
                <a:gd name="T33" fmla="*/ 3943 h 3991"/>
                <a:gd name="T34" fmla="*/ 572 w 747"/>
                <a:gd name="T35" fmla="*/ 3940 h 3991"/>
                <a:gd name="T36" fmla="*/ 504 w 747"/>
                <a:gd name="T37" fmla="*/ 3936 h 3991"/>
                <a:gd name="T38" fmla="*/ 433 w 747"/>
                <a:gd name="T39" fmla="*/ 3930 h 3991"/>
                <a:gd name="T40" fmla="*/ 367 w 747"/>
                <a:gd name="T41" fmla="*/ 3923 h 3991"/>
                <a:gd name="T42" fmla="*/ 308 w 747"/>
                <a:gd name="T43" fmla="*/ 3913 h 3991"/>
                <a:gd name="T44" fmla="*/ 249 w 747"/>
                <a:gd name="T45" fmla="*/ 3900 h 3991"/>
                <a:gd name="T46" fmla="*/ 202 w 747"/>
                <a:gd name="T47" fmla="*/ 3890 h 3991"/>
                <a:gd name="T48" fmla="*/ 158 w 747"/>
                <a:gd name="T49" fmla="*/ 3875 h 3991"/>
                <a:gd name="T50" fmla="*/ 122 w 747"/>
                <a:gd name="T51" fmla="*/ 3862 h 3991"/>
                <a:gd name="T52" fmla="*/ 95 w 747"/>
                <a:gd name="T53" fmla="*/ 3847 h 3991"/>
                <a:gd name="T54" fmla="*/ 74 w 747"/>
                <a:gd name="T55" fmla="*/ 3831 h 3991"/>
                <a:gd name="T56" fmla="*/ 63 w 747"/>
                <a:gd name="T57" fmla="*/ 3814 h 3991"/>
                <a:gd name="T58" fmla="*/ 49 w 747"/>
                <a:gd name="T59" fmla="*/ 3771 h 3991"/>
                <a:gd name="T60" fmla="*/ 55 w 747"/>
                <a:gd name="T61" fmla="*/ 1509 h 3991"/>
                <a:gd name="T62" fmla="*/ 72 w 747"/>
                <a:gd name="T63" fmla="*/ 1433 h 3991"/>
                <a:gd name="T64" fmla="*/ 101 w 747"/>
                <a:gd name="T65" fmla="*/ 1360 h 3991"/>
                <a:gd name="T66" fmla="*/ 137 w 747"/>
                <a:gd name="T67" fmla="*/ 1290 h 3991"/>
                <a:gd name="T68" fmla="*/ 179 w 747"/>
                <a:gd name="T69" fmla="*/ 1226 h 3991"/>
                <a:gd name="T70" fmla="*/ 228 w 747"/>
                <a:gd name="T71" fmla="*/ 1165 h 3991"/>
                <a:gd name="T72" fmla="*/ 283 w 747"/>
                <a:gd name="T73" fmla="*/ 1110 h 3991"/>
                <a:gd name="T74" fmla="*/ 344 w 747"/>
                <a:gd name="T75" fmla="*/ 1060 h 3991"/>
                <a:gd name="T76" fmla="*/ 409 w 747"/>
                <a:gd name="T77" fmla="*/ 1022 h 3991"/>
                <a:gd name="T78" fmla="*/ 481 w 747"/>
                <a:gd name="T79" fmla="*/ 986 h 3991"/>
                <a:gd name="T80" fmla="*/ 536 w 747"/>
                <a:gd name="T81" fmla="*/ 965 h 3991"/>
                <a:gd name="T82" fmla="*/ 504 w 747"/>
                <a:gd name="T83" fmla="*/ 418 h 3991"/>
                <a:gd name="T84" fmla="*/ 747 w 747"/>
                <a:gd name="T85" fmla="*/ 45 h 3991"/>
                <a:gd name="T86" fmla="*/ 454 w 747"/>
                <a:gd name="T87" fmla="*/ 0 h 3991"/>
                <a:gd name="T88" fmla="*/ 491 w 747"/>
                <a:gd name="T89" fmla="*/ 465 h 3991"/>
                <a:gd name="T90" fmla="*/ 485 w 747"/>
                <a:gd name="T91" fmla="*/ 931 h 3991"/>
                <a:gd name="T92" fmla="*/ 411 w 747"/>
                <a:gd name="T93" fmla="*/ 963 h 3991"/>
                <a:gd name="T94" fmla="*/ 344 w 747"/>
                <a:gd name="T95" fmla="*/ 999 h 3991"/>
                <a:gd name="T96" fmla="*/ 278 w 747"/>
                <a:gd name="T97" fmla="*/ 1045 h 3991"/>
                <a:gd name="T98" fmla="*/ 221 w 747"/>
                <a:gd name="T99" fmla="*/ 1096 h 3991"/>
                <a:gd name="T100" fmla="*/ 165 w 747"/>
                <a:gd name="T101" fmla="*/ 1155 h 3991"/>
                <a:gd name="T102" fmla="*/ 118 w 747"/>
                <a:gd name="T103" fmla="*/ 1216 h 3991"/>
                <a:gd name="T104" fmla="*/ 78 w 747"/>
                <a:gd name="T105" fmla="*/ 1284 h 3991"/>
                <a:gd name="T106" fmla="*/ 48 w 747"/>
                <a:gd name="T107" fmla="*/ 1357 h 3991"/>
                <a:gd name="T108" fmla="*/ 23 w 747"/>
                <a:gd name="T109" fmla="*/ 1433 h 3991"/>
                <a:gd name="T110" fmla="*/ 8 w 747"/>
                <a:gd name="T111" fmla="*/ 1509 h 3991"/>
                <a:gd name="T112" fmla="*/ 0 w 747"/>
                <a:gd name="T113" fmla="*/ 3799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7" h="3991">
                  <a:moveTo>
                    <a:pt x="0" y="3799"/>
                  </a:moveTo>
                  <a:lnTo>
                    <a:pt x="0" y="3801"/>
                  </a:lnTo>
                  <a:lnTo>
                    <a:pt x="4" y="3810"/>
                  </a:lnTo>
                  <a:lnTo>
                    <a:pt x="8" y="3820"/>
                  </a:lnTo>
                  <a:lnTo>
                    <a:pt x="11" y="3833"/>
                  </a:lnTo>
                  <a:lnTo>
                    <a:pt x="19" y="3843"/>
                  </a:lnTo>
                  <a:lnTo>
                    <a:pt x="29" y="3852"/>
                  </a:lnTo>
                  <a:lnTo>
                    <a:pt x="40" y="3862"/>
                  </a:lnTo>
                  <a:lnTo>
                    <a:pt x="55" y="3873"/>
                  </a:lnTo>
                  <a:lnTo>
                    <a:pt x="70" y="3883"/>
                  </a:lnTo>
                  <a:lnTo>
                    <a:pt x="87" y="3890"/>
                  </a:lnTo>
                  <a:lnTo>
                    <a:pt x="106" y="3900"/>
                  </a:lnTo>
                  <a:lnTo>
                    <a:pt x="129" y="3909"/>
                  </a:lnTo>
                  <a:lnTo>
                    <a:pt x="152" y="3917"/>
                  </a:lnTo>
                  <a:lnTo>
                    <a:pt x="177" y="3924"/>
                  </a:lnTo>
                  <a:lnTo>
                    <a:pt x="202" y="3932"/>
                  </a:lnTo>
                  <a:lnTo>
                    <a:pt x="230" y="3940"/>
                  </a:lnTo>
                  <a:lnTo>
                    <a:pt x="260" y="3947"/>
                  </a:lnTo>
                  <a:lnTo>
                    <a:pt x="289" y="3955"/>
                  </a:lnTo>
                  <a:lnTo>
                    <a:pt x="321" y="3961"/>
                  </a:lnTo>
                  <a:lnTo>
                    <a:pt x="356" y="3964"/>
                  </a:lnTo>
                  <a:lnTo>
                    <a:pt x="390" y="3970"/>
                  </a:lnTo>
                  <a:lnTo>
                    <a:pt x="424" y="3974"/>
                  </a:lnTo>
                  <a:lnTo>
                    <a:pt x="460" y="3978"/>
                  </a:lnTo>
                  <a:lnTo>
                    <a:pt x="496" y="3981"/>
                  </a:lnTo>
                  <a:lnTo>
                    <a:pt x="532" y="3985"/>
                  </a:lnTo>
                  <a:lnTo>
                    <a:pt x="570" y="3987"/>
                  </a:lnTo>
                  <a:lnTo>
                    <a:pt x="610" y="3989"/>
                  </a:lnTo>
                  <a:lnTo>
                    <a:pt x="648" y="3991"/>
                  </a:lnTo>
                  <a:lnTo>
                    <a:pt x="686" y="3991"/>
                  </a:lnTo>
                  <a:lnTo>
                    <a:pt x="726" y="3991"/>
                  </a:lnTo>
                  <a:lnTo>
                    <a:pt x="722" y="3943"/>
                  </a:lnTo>
                  <a:lnTo>
                    <a:pt x="684" y="3943"/>
                  </a:lnTo>
                  <a:lnTo>
                    <a:pt x="646" y="3943"/>
                  </a:lnTo>
                  <a:lnTo>
                    <a:pt x="610" y="3942"/>
                  </a:lnTo>
                  <a:lnTo>
                    <a:pt x="572" y="3940"/>
                  </a:lnTo>
                  <a:lnTo>
                    <a:pt x="536" y="3938"/>
                  </a:lnTo>
                  <a:lnTo>
                    <a:pt x="504" y="3936"/>
                  </a:lnTo>
                  <a:lnTo>
                    <a:pt x="468" y="3932"/>
                  </a:lnTo>
                  <a:lnTo>
                    <a:pt x="433" y="3930"/>
                  </a:lnTo>
                  <a:lnTo>
                    <a:pt x="399" y="3926"/>
                  </a:lnTo>
                  <a:lnTo>
                    <a:pt x="367" y="3923"/>
                  </a:lnTo>
                  <a:lnTo>
                    <a:pt x="338" y="3917"/>
                  </a:lnTo>
                  <a:lnTo>
                    <a:pt x="308" y="3913"/>
                  </a:lnTo>
                  <a:lnTo>
                    <a:pt x="278" y="3907"/>
                  </a:lnTo>
                  <a:lnTo>
                    <a:pt x="249" y="3900"/>
                  </a:lnTo>
                  <a:lnTo>
                    <a:pt x="226" y="3894"/>
                  </a:lnTo>
                  <a:lnTo>
                    <a:pt x="202" y="3890"/>
                  </a:lnTo>
                  <a:lnTo>
                    <a:pt x="181" y="3883"/>
                  </a:lnTo>
                  <a:lnTo>
                    <a:pt x="158" y="3875"/>
                  </a:lnTo>
                  <a:lnTo>
                    <a:pt x="141" y="3869"/>
                  </a:lnTo>
                  <a:lnTo>
                    <a:pt x="122" y="3862"/>
                  </a:lnTo>
                  <a:lnTo>
                    <a:pt x="108" y="3854"/>
                  </a:lnTo>
                  <a:lnTo>
                    <a:pt x="95" y="3847"/>
                  </a:lnTo>
                  <a:lnTo>
                    <a:pt x="82" y="3839"/>
                  </a:lnTo>
                  <a:lnTo>
                    <a:pt x="74" y="3831"/>
                  </a:lnTo>
                  <a:lnTo>
                    <a:pt x="67" y="3822"/>
                  </a:lnTo>
                  <a:lnTo>
                    <a:pt x="63" y="3814"/>
                  </a:lnTo>
                  <a:lnTo>
                    <a:pt x="61" y="3807"/>
                  </a:lnTo>
                  <a:lnTo>
                    <a:pt x="49" y="3771"/>
                  </a:lnTo>
                  <a:lnTo>
                    <a:pt x="49" y="1570"/>
                  </a:lnTo>
                  <a:lnTo>
                    <a:pt x="55" y="1509"/>
                  </a:lnTo>
                  <a:lnTo>
                    <a:pt x="63" y="1471"/>
                  </a:lnTo>
                  <a:lnTo>
                    <a:pt x="72" y="1433"/>
                  </a:lnTo>
                  <a:lnTo>
                    <a:pt x="87" y="1397"/>
                  </a:lnTo>
                  <a:lnTo>
                    <a:pt x="101" y="1360"/>
                  </a:lnTo>
                  <a:lnTo>
                    <a:pt x="116" y="1324"/>
                  </a:lnTo>
                  <a:lnTo>
                    <a:pt x="137" y="1290"/>
                  </a:lnTo>
                  <a:lnTo>
                    <a:pt x="156" y="1256"/>
                  </a:lnTo>
                  <a:lnTo>
                    <a:pt x="179" y="1226"/>
                  </a:lnTo>
                  <a:lnTo>
                    <a:pt x="202" y="1195"/>
                  </a:lnTo>
                  <a:lnTo>
                    <a:pt x="228" y="1165"/>
                  </a:lnTo>
                  <a:lnTo>
                    <a:pt x="255" y="1136"/>
                  </a:lnTo>
                  <a:lnTo>
                    <a:pt x="283" y="1110"/>
                  </a:lnTo>
                  <a:lnTo>
                    <a:pt x="314" y="1085"/>
                  </a:lnTo>
                  <a:lnTo>
                    <a:pt x="344" y="1060"/>
                  </a:lnTo>
                  <a:lnTo>
                    <a:pt x="378" y="1039"/>
                  </a:lnTo>
                  <a:lnTo>
                    <a:pt x="409" y="1022"/>
                  </a:lnTo>
                  <a:lnTo>
                    <a:pt x="445" y="1001"/>
                  </a:lnTo>
                  <a:lnTo>
                    <a:pt x="481" y="986"/>
                  </a:lnTo>
                  <a:lnTo>
                    <a:pt x="517" y="971"/>
                  </a:lnTo>
                  <a:lnTo>
                    <a:pt x="536" y="965"/>
                  </a:lnTo>
                  <a:lnTo>
                    <a:pt x="536" y="418"/>
                  </a:lnTo>
                  <a:lnTo>
                    <a:pt x="504" y="418"/>
                  </a:lnTo>
                  <a:lnTo>
                    <a:pt x="504" y="45"/>
                  </a:lnTo>
                  <a:lnTo>
                    <a:pt x="747" y="45"/>
                  </a:lnTo>
                  <a:lnTo>
                    <a:pt x="747" y="0"/>
                  </a:lnTo>
                  <a:lnTo>
                    <a:pt x="454" y="0"/>
                  </a:lnTo>
                  <a:lnTo>
                    <a:pt x="454" y="465"/>
                  </a:lnTo>
                  <a:lnTo>
                    <a:pt x="491" y="465"/>
                  </a:lnTo>
                  <a:lnTo>
                    <a:pt x="491" y="929"/>
                  </a:lnTo>
                  <a:lnTo>
                    <a:pt x="485" y="931"/>
                  </a:lnTo>
                  <a:lnTo>
                    <a:pt x="447" y="946"/>
                  </a:lnTo>
                  <a:lnTo>
                    <a:pt x="411" y="963"/>
                  </a:lnTo>
                  <a:lnTo>
                    <a:pt x="378" y="978"/>
                  </a:lnTo>
                  <a:lnTo>
                    <a:pt x="344" y="999"/>
                  </a:lnTo>
                  <a:lnTo>
                    <a:pt x="310" y="1022"/>
                  </a:lnTo>
                  <a:lnTo>
                    <a:pt x="278" y="1045"/>
                  </a:lnTo>
                  <a:lnTo>
                    <a:pt x="247" y="1072"/>
                  </a:lnTo>
                  <a:lnTo>
                    <a:pt x="221" y="1096"/>
                  </a:lnTo>
                  <a:lnTo>
                    <a:pt x="192" y="1125"/>
                  </a:lnTo>
                  <a:lnTo>
                    <a:pt x="165" y="1155"/>
                  </a:lnTo>
                  <a:lnTo>
                    <a:pt x="143" y="1186"/>
                  </a:lnTo>
                  <a:lnTo>
                    <a:pt x="118" y="1216"/>
                  </a:lnTo>
                  <a:lnTo>
                    <a:pt x="99" y="1250"/>
                  </a:lnTo>
                  <a:lnTo>
                    <a:pt x="78" y="1284"/>
                  </a:lnTo>
                  <a:lnTo>
                    <a:pt x="63" y="1321"/>
                  </a:lnTo>
                  <a:lnTo>
                    <a:pt x="48" y="1357"/>
                  </a:lnTo>
                  <a:lnTo>
                    <a:pt x="32" y="1395"/>
                  </a:lnTo>
                  <a:lnTo>
                    <a:pt x="23" y="1433"/>
                  </a:lnTo>
                  <a:lnTo>
                    <a:pt x="13" y="1469"/>
                  </a:lnTo>
                  <a:lnTo>
                    <a:pt x="8" y="1509"/>
                  </a:lnTo>
                  <a:lnTo>
                    <a:pt x="0" y="1547"/>
                  </a:lnTo>
                  <a:lnTo>
                    <a:pt x="0" y="3799"/>
                  </a:lnTo>
                  <a:lnTo>
                    <a:pt x="0" y="3799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7010400" y="3581400"/>
            <a:ext cx="1106488" cy="760413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tint val="32157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3962400" y="3429000"/>
            <a:ext cx="1524000" cy="10668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000">
                <a:solidFill>
                  <a:srgbClr val="000000"/>
                </a:solidFill>
              </a:rPr>
              <a:t>Composition Network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1600200" y="2362200"/>
            <a:ext cx="1066800" cy="6858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>
                <a:solidFill>
                  <a:srgbClr val="000000"/>
                </a:solidFill>
              </a:rPr>
              <a:t>Renderer</a:t>
            </a: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1600200" y="3200400"/>
            <a:ext cx="1066800" cy="6858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>
                <a:solidFill>
                  <a:srgbClr val="000000"/>
                </a:solidFill>
              </a:rPr>
              <a:t>Renderer</a:t>
            </a:r>
          </a:p>
        </p:txBody>
      </p:sp>
      <p:sp>
        <p:nvSpPr>
          <p:cNvPr id="77837" name="Rectangle 13"/>
          <p:cNvSpPr>
            <a:spLocks noChangeArrowheads="1"/>
          </p:cNvSpPr>
          <p:nvPr/>
        </p:nvSpPr>
        <p:spPr bwMode="auto">
          <a:xfrm>
            <a:off x="1600200" y="4038600"/>
            <a:ext cx="1066800" cy="6858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>
                <a:solidFill>
                  <a:srgbClr val="000000"/>
                </a:solidFill>
              </a:rPr>
              <a:t>Renderer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1600200" y="4876800"/>
            <a:ext cx="1066800" cy="6858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2700000" scaled="1"/>
          </a:gra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>
                <a:solidFill>
                  <a:srgbClr val="000000"/>
                </a:solidFill>
              </a:rPr>
              <a:t>Renderer</a:t>
            </a:r>
          </a:p>
        </p:txBody>
      </p:sp>
      <p:cxnSp>
        <p:nvCxnSpPr>
          <p:cNvPr id="77839" name="AutoShape 15"/>
          <p:cNvCxnSpPr>
            <a:cxnSpLocks noChangeShapeType="1"/>
            <a:stCxn id="77835" idx="3"/>
            <a:endCxn id="77834" idx="1"/>
          </p:cNvCxnSpPr>
          <p:nvPr/>
        </p:nvCxnSpPr>
        <p:spPr bwMode="auto">
          <a:xfrm>
            <a:off x="2681288" y="2705100"/>
            <a:ext cx="1266825" cy="12573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840" name="AutoShape 16"/>
          <p:cNvCxnSpPr>
            <a:cxnSpLocks noChangeShapeType="1"/>
            <a:stCxn id="77836" idx="3"/>
            <a:endCxn id="77834" idx="1"/>
          </p:cNvCxnSpPr>
          <p:nvPr/>
        </p:nvCxnSpPr>
        <p:spPr bwMode="auto">
          <a:xfrm>
            <a:off x="2681288" y="3543300"/>
            <a:ext cx="1266825" cy="4191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841" name="AutoShape 17"/>
          <p:cNvCxnSpPr>
            <a:cxnSpLocks noChangeShapeType="1"/>
            <a:stCxn id="77837" idx="3"/>
            <a:endCxn id="77834" idx="1"/>
          </p:cNvCxnSpPr>
          <p:nvPr/>
        </p:nvCxnSpPr>
        <p:spPr bwMode="auto">
          <a:xfrm flipV="1">
            <a:off x="2681288" y="3962400"/>
            <a:ext cx="1266825" cy="4191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842" name="AutoShape 18"/>
          <p:cNvCxnSpPr>
            <a:cxnSpLocks noChangeShapeType="1"/>
            <a:stCxn id="77838" idx="3"/>
            <a:endCxn id="77834" idx="1"/>
          </p:cNvCxnSpPr>
          <p:nvPr/>
        </p:nvCxnSpPr>
        <p:spPr bwMode="auto">
          <a:xfrm flipV="1">
            <a:off x="2681288" y="3962400"/>
            <a:ext cx="1266825" cy="12573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843" name="AutoShape 19"/>
          <p:cNvCxnSpPr>
            <a:cxnSpLocks noChangeShapeType="1"/>
            <a:stCxn id="77834" idx="3"/>
            <a:endCxn id="77833" idx="1"/>
          </p:cNvCxnSpPr>
          <p:nvPr/>
        </p:nvCxnSpPr>
        <p:spPr bwMode="auto">
          <a:xfrm>
            <a:off x="5500688" y="3962400"/>
            <a:ext cx="1495425" cy="0"/>
          </a:xfrm>
          <a:prstGeom prst="straightConnector1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914400" y="2362200"/>
            <a:ext cx="15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7845" name="AutoShape 21"/>
          <p:cNvCxnSpPr>
            <a:cxnSpLocks noChangeShapeType="1"/>
            <a:stCxn id="77844" idx="3"/>
            <a:endCxn id="77835" idx="1"/>
          </p:cNvCxnSpPr>
          <p:nvPr/>
        </p:nvCxnSpPr>
        <p:spPr bwMode="auto">
          <a:xfrm>
            <a:off x="1066800" y="2705100"/>
            <a:ext cx="519113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846" name="Rectangle 22"/>
          <p:cNvSpPr>
            <a:spLocks noChangeArrowheads="1"/>
          </p:cNvSpPr>
          <p:nvPr/>
        </p:nvSpPr>
        <p:spPr bwMode="auto">
          <a:xfrm>
            <a:off x="914400" y="3200400"/>
            <a:ext cx="15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7847" name="AutoShape 23"/>
          <p:cNvCxnSpPr>
            <a:cxnSpLocks noChangeShapeType="1"/>
            <a:stCxn id="77846" idx="3"/>
            <a:endCxn id="77836" idx="1"/>
          </p:cNvCxnSpPr>
          <p:nvPr/>
        </p:nvCxnSpPr>
        <p:spPr bwMode="auto">
          <a:xfrm>
            <a:off x="1066800" y="3543300"/>
            <a:ext cx="519113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848" name="Rectangle 24"/>
          <p:cNvSpPr>
            <a:spLocks noChangeArrowheads="1"/>
          </p:cNvSpPr>
          <p:nvPr/>
        </p:nvSpPr>
        <p:spPr bwMode="auto">
          <a:xfrm>
            <a:off x="914400" y="4038600"/>
            <a:ext cx="15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7849" name="AutoShape 25"/>
          <p:cNvCxnSpPr>
            <a:cxnSpLocks noChangeShapeType="1"/>
            <a:stCxn id="77848" idx="3"/>
            <a:endCxn id="77837" idx="1"/>
          </p:cNvCxnSpPr>
          <p:nvPr/>
        </p:nvCxnSpPr>
        <p:spPr bwMode="auto">
          <a:xfrm>
            <a:off x="1066800" y="4381500"/>
            <a:ext cx="519113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850" name="Rectangle 26"/>
          <p:cNvSpPr>
            <a:spLocks noChangeArrowheads="1"/>
          </p:cNvSpPr>
          <p:nvPr/>
        </p:nvSpPr>
        <p:spPr bwMode="auto">
          <a:xfrm>
            <a:off x="914400" y="4876800"/>
            <a:ext cx="15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7851" name="AutoShape 27"/>
          <p:cNvCxnSpPr>
            <a:cxnSpLocks noChangeShapeType="1"/>
            <a:stCxn id="77850" idx="3"/>
            <a:endCxn id="77838" idx="1"/>
          </p:cNvCxnSpPr>
          <p:nvPr/>
        </p:nvCxnSpPr>
        <p:spPr bwMode="auto">
          <a:xfrm>
            <a:off x="1066800" y="5219700"/>
            <a:ext cx="519113" cy="0"/>
          </a:xfrm>
          <a:prstGeom prst="straightConnector1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458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Clockwise / Counter-Clockwise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66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4" name="Picture 3" descr="Screen shot 2013-05-08 at 8.2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3437"/>
          </a:xfrm>
          <a:prstGeom prst="rect">
            <a:avLst/>
          </a:prstGeom>
        </p:spPr>
      </p:pic>
      <p:pic>
        <p:nvPicPr>
          <p:cNvPr id="5" name="Picture 4" descr="Screen shot 2013-05-08 at 8.24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" y="5120028"/>
            <a:ext cx="4393789" cy="1566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3-05-08 at 8.24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3" y="5102304"/>
            <a:ext cx="4443766" cy="15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35645" y="1531254"/>
            <a:ext cx="4011906" cy="1424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solidFill>
                  <a:schemeClr val="tx1"/>
                </a:solidFill>
              </a:rPr>
              <a:t>Details: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Diffuse = 0.8, ambient = 0.2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Default GL normal is (0,0,1)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8246" y="2407980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have an open surface, then there is a “back face”.</a:t>
            </a:r>
          </a:p>
          <a:p>
            <a:r>
              <a:rPr lang="en-US" dirty="0" smtClean="0"/>
              <a:t>The back face has the opposite normal.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8246" y="3712756"/>
            <a:ext cx="324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deal with this case?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48246" y="4511487"/>
            <a:ext cx="3247306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 #1: encode all triangles</a:t>
            </a:r>
          </a:p>
          <a:p>
            <a:r>
              <a:rPr lang="en-US" dirty="0" smtClean="0"/>
              <a:t>twice, with different </a:t>
            </a:r>
            <a:r>
              <a:rPr lang="en-US" dirty="0" err="1" smtClean="0"/>
              <a:t>normals</a:t>
            </a:r>
            <a:endParaRPr lang="en-US" dirty="0" smtClean="0"/>
          </a:p>
          <a:p>
            <a:r>
              <a:rPr lang="en-US" dirty="0" smtClean="0"/>
              <a:t>Idea #2: modify diffuse lighting model</a:t>
            </a:r>
          </a:p>
          <a:p>
            <a:endParaRPr lang="en-US" dirty="0" smtClean="0"/>
          </a:p>
          <a:p>
            <a:r>
              <a:rPr lang="en-US" dirty="0" smtClean="0"/>
              <a:t>Diffuse light = </a:t>
            </a:r>
            <a:r>
              <a:rPr lang="en-US" dirty="0" err="1" smtClean="0"/>
              <a:t>abs(L</a:t>
            </a:r>
            <a:r>
              <a:rPr lang="en-US" sz="2800" baseline="30000" dirty="0" err="1" smtClean="0"/>
              <a:t>.</a:t>
            </a:r>
            <a:r>
              <a:rPr lang="en-US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82611" y="6183740"/>
            <a:ext cx="33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called two-sided lighting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949113" y="6183740"/>
            <a:ext cx="799133" cy="174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88904" cy="990600"/>
          </a:xfrm>
        </p:spPr>
        <p:txBody>
          <a:bodyPr/>
          <a:lstStyle/>
          <a:p>
            <a:r>
              <a:rPr lang="en-US" dirty="0" smtClean="0"/>
              <a:t>Reminder: open surface, closed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Closed surface: </a:t>
            </a:r>
          </a:p>
          <a:p>
            <a:pPr lvl="1"/>
            <a:r>
              <a:rPr lang="en-US" dirty="0" smtClean="0"/>
              <a:t>you could drop it in water and it would float (i.e., no way for water to get inside)</a:t>
            </a:r>
          </a:p>
          <a:p>
            <a:pPr lvl="1"/>
            <a:r>
              <a:rPr lang="en-US" dirty="0" smtClean="0"/>
              <a:t>no way to see the inside</a:t>
            </a:r>
          </a:p>
          <a:p>
            <a:r>
              <a:rPr lang="en-US" dirty="0" smtClean="0"/>
              <a:t>Open surface: </a:t>
            </a:r>
          </a:p>
          <a:p>
            <a:pPr lvl="1"/>
            <a:r>
              <a:rPr lang="en-US" dirty="0" smtClean="0"/>
              <a:t>water can get to any part of the surface</a:t>
            </a:r>
          </a:p>
          <a:p>
            <a:pPr lvl="1"/>
            <a:r>
              <a:rPr lang="en-US" dirty="0" smtClean="0"/>
              <a:t>you can see the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face / back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Front face: the face that is “facing outward”</a:t>
            </a:r>
          </a:p>
          <a:p>
            <a:r>
              <a:rPr lang="en-US" dirty="0" smtClean="0"/>
              <a:t>Back face: the face that is “facing inward”</a:t>
            </a:r>
          </a:p>
          <a:p>
            <a:r>
              <a:rPr lang="en-US" dirty="0" smtClean="0"/>
              <a:t>These distinctions are meaningful for closed surfaces</a:t>
            </a:r>
          </a:p>
          <a:p>
            <a:r>
              <a:rPr lang="en-US" dirty="0" smtClean="0"/>
              <a:t>They are not meaningful for open surfaces</a:t>
            </a:r>
          </a:p>
          <a:p>
            <a:pPr lvl="1"/>
            <a:r>
              <a:rPr lang="en-US" dirty="0" smtClean="0"/>
              <a:t>This is why we did “two-sided lighting”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0582" cy="990600"/>
          </a:xfrm>
        </p:spPr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4" name="Picture 3" descr="Screen shot 2013-05-08 at 8.2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3437"/>
          </a:xfrm>
          <a:prstGeom prst="rect">
            <a:avLst/>
          </a:prstGeom>
        </p:spPr>
      </p:pic>
      <p:pic>
        <p:nvPicPr>
          <p:cNvPr id="5" name="Picture 4" descr="Screen shot 2013-05-08 at 8.24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" y="5120028"/>
            <a:ext cx="4393789" cy="1566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3-05-08 at 8.24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3" y="5102304"/>
            <a:ext cx="4443766" cy="15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35644" y="1531252"/>
            <a:ext cx="4866513" cy="34660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solidFill>
                  <a:schemeClr val="tx1"/>
                </a:solidFill>
              </a:rPr>
              <a:t>Answer: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OpenGL is giving us </a:t>
            </a:r>
            <a:r>
              <a:rPr lang="en-US" sz="2400" dirty="0" err="1" smtClean="0">
                <a:solidFill>
                  <a:schemeClr val="tx1"/>
                </a:solidFill>
              </a:rPr>
              <a:t>diffuse+ambient</a:t>
            </a:r>
            <a:r>
              <a:rPr lang="en-US" sz="2400" dirty="0" smtClean="0">
                <a:solidFill>
                  <a:schemeClr val="tx1"/>
                </a:solidFill>
              </a:rPr>
              <a:t> on the left, but only ambient on the right (rather, </a:t>
            </a:r>
            <a:r>
              <a:rPr lang="en-US" sz="2400" smtClean="0">
                <a:solidFill>
                  <a:schemeClr val="tx1"/>
                </a:solidFill>
              </a:rPr>
              <a:t>diffuse == 0).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Why? … it is interpreting the left side as a “front face” and the right side as a “back face”.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(if we spun the camera, the left would be gray, and the right would be white)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2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14425" cy="990600"/>
          </a:xfrm>
        </p:spPr>
        <p:txBody>
          <a:bodyPr/>
          <a:lstStyle/>
          <a:p>
            <a:r>
              <a:rPr lang="en-US" dirty="0" smtClean="0"/>
              <a:t>Determining Front Face and Back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front face and back face is determined by convention</a:t>
            </a:r>
          </a:p>
          <a:p>
            <a:r>
              <a:rPr lang="en-US" dirty="0" smtClean="0"/>
              <a:t>Convention #1: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68958" y="3256576"/>
            <a:ext cx="3031417" cy="3320307"/>
            <a:chOff x="1268958" y="3256576"/>
            <a:chExt cx="3031417" cy="3320307"/>
          </a:xfrm>
        </p:grpSpPr>
        <p:grpSp>
          <p:nvGrpSpPr>
            <p:cNvPr id="9" name="Group 8"/>
            <p:cNvGrpSpPr/>
            <p:nvPr/>
          </p:nvGrpSpPr>
          <p:grpSpPr>
            <a:xfrm>
              <a:off x="1709215" y="3256576"/>
              <a:ext cx="1972868" cy="3320307"/>
              <a:chOff x="1709215" y="3256576"/>
              <a:chExt cx="1972868" cy="332030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314562" y="3632277"/>
                <a:ext cx="1127606" cy="2563960"/>
              </a:xfrm>
              <a:custGeom>
                <a:avLst/>
                <a:gdLst>
                  <a:gd name="connsiteX0" fmla="*/ 664694 w 1127606"/>
                  <a:gd name="connsiteY0" fmla="*/ 0 h 2563960"/>
                  <a:gd name="connsiteX1" fmla="*/ 0 w 1127606"/>
                  <a:gd name="connsiteY1" fmla="*/ 1353201 h 2563960"/>
                  <a:gd name="connsiteX2" fmla="*/ 1127606 w 1127606"/>
                  <a:gd name="connsiteY2" fmla="*/ 2563960 h 2563960"/>
                  <a:gd name="connsiteX3" fmla="*/ 664694 w 1127606"/>
                  <a:gd name="connsiteY3" fmla="*/ 0 h 25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606" h="2563960">
                    <a:moveTo>
                      <a:pt x="664694" y="0"/>
                    </a:moveTo>
                    <a:lnTo>
                      <a:pt x="0" y="1353201"/>
                    </a:lnTo>
                    <a:lnTo>
                      <a:pt x="1127606" y="2563960"/>
                    </a:lnTo>
                    <a:lnTo>
                      <a:pt x="66469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09215" y="4807425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202252" y="6207551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22421" y="3256576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</a:t>
                </a:r>
                <a:endParaRPr lang="en-US" dirty="0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1887258" y="4190176"/>
              <a:ext cx="835163" cy="4985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268958" y="3816943"/>
              <a:ext cx="1236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Front-face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73606" y="5726668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Back-face</a:t>
              </a:r>
              <a:endParaRPr lang="en-US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931777" y="4756177"/>
              <a:ext cx="1368598" cy="1155176"/>
            </a:xfrm>
            <a:custGeom>
              <a:avLst/>
              <a:gdLst>
                <a:gd name="connsiteX0" fmla="*/ 0 w 1368598"/>
                <a:gd name="connsiteY0" fmla="*/ 1155176 h 1155176"/>
                <a:gd name="connsiteX1" fmla="*/ 1364998 w 1368598"/>
                <a:gd name="connsiteY1" fmla="*/ 51248 h 1155176"/>
                <a:gd name="connsiteX2" fmla="*/ 427304 w 1368598"/>
                <a:gd name="connsiteY2" fmla="*/ 169950 h 11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8598" h="1155176">
                  <a:moveTo>
                    <a:pt x="0" y="1155176"/>
                  </a:moveTo>
                  <a:cubicBezTo>
                    <a:pt x="646890" y="685314"/>
                    <a:pt x="1293781" y="215452"/>
                    <a:pt x="1364998" y="51248"/>
                  </a:cubicBezTo>
                  <a:cubicBezTo>
                    <a:pt x="1436215" y="-112956"/>
                    <a:pt x="427304" y="169950"/>
                    <a:pt x="427304" y="169950"/>
                  </a:cubicBezTo>
                </a:path>
              </a:pathLst>
            </a:custGeom>
            <a:ln w="381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462949" y="3104732"/>
            <a:ext cx="4011906" cy="1424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V1, V2, and V3 are arranged counter-clockwise around the front-face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14425" cy="990600"/>
          </a:xfrm>
        </p:spPr>
        <p:txBody>
          <a:bodyPr/>
          <a:lstStyle/>
          <a:p>
            <a:r>
              <a:rPr lang="en-US" dirty="0" smtClean="0"/>
              <a:t>Determining Front Face and Back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front face and back face is determined by convention</a:t>
            </a:r>
          </a:p>
          <a:p>
            <a:r>
              <a:rPr lang="en-US" dirty="0" smtClean="0"/>
              <a:t>Convention #1: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68958" y="3256576"/>
            <a:ext cx="3031417" cy="3320307"/>
            <a:chOff x="1268958" y="3256576"/>
            <a:chExt cx="3031417" cy="3320307"/>
          </a:xfrm>
        </p:grpSpPr>
        <p:grpSp>
          <p:nvGrpSpPr>
            <p:cNvPr id="9" name="Group 8"/>
            <p:cNvGrpSpPr/>
            <p:nvPr/>
          </p:nvGrpSpPr>
          <p:grpSpPr>
            <a:xfrm>
              <a:off x="1709215" y="3256576"/>
              <a:ext cx="1972868" cy="3320307"/>
              <a:chOff x="1709215" y="3256576"/>
              <a:chExt cx="1972868" cy="332030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314562" y="3632277"/>
                <a:ext cx="1127606" cy="2563960"/>
              </a:xfrm>
              <a:custGeom>
                <a:avLst/>
                <a:gdLst>
                  <a:gd name="connsiteX0" fmla="*/ 664694 w 1127606"/>
                  <a:gd name="connsiteY0" fmla="*/ 0 h 2563960"/>
                  <a:gd name="connsiteX1" fmla="*/ 0 w 1127606"/>
                  <a:gd name="connsiteY1" fmla="*/ 1353201 h 2563960"/>
                  <a:gd name="connsiteX2" fmla="*/ 1127606 w 1127606"/>
                  <a:gd name="connsiteY2" fmla="*/ 2563960 h 2563960"/>
                  <a:gd name="connsiteX3" fmla="*/ 664694 w 1127606"/>
                  <a:gd name="connsiteY3" fmla="*/ 0 h 25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606" h="2563960">
                    <a:moveTo>
                      <a:pt x="664694" y="0"/>
                    </a:moveTo>
                    <a:lnTo>
                      <a:pt x="0" y="1353201"/>
                    </a:lnTo>
                    <a:lnTo>
                      <a:pt x="1127606" y="2563960"/>
                    </a:lnTo>
                    <a:lnTo>
                      <a:pt x="66469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09215" y="4807425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202252" y="6207551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22421" y="3256576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</a:t>
                </a:r>
                <a:endParaRPr lang="en-US" dirty="0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1887258" y="4190176"/>
              <a:ext cx="835163" cy="4985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268958" y="3816943"/>
              <a:ext cx="1236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Front-face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73606" y="5726668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Back-face</a:t>
              </a:r>
              <a:endParaRPr lang="en-US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931777" y="4756177"/>
              <a:ext cx="1368598" cy="1155176"/>
            </a:xfrm>
            <a:custGeom>
              <a:avLst/>
              <a:gdLst>
                <a:gd name="connsiteX0" fmla="*/ 0 w 1368598"/>
                <a:gd name="connsiteY0" fmla="*/ 1155176 h 1155176"/>
                <a:gd name="connsiteX1" fmla="*/ 1364998 w 1368598"/>
                <a:gd name="connsiteY1" fmla="*/ 51248 h 1155176"/>
                <a:gd name="connsiteX2" fmla="*/ 427304 w 1368598"/>
                <a:gd name="connsiteY2" fmla="*/ 169950 h 11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8598" h="1155176">
                  <a:moveTo>
                    <a:pt x="0" y="1155176"/>
                  </a:moveTo>
                  <a:cubicBezTo>
                    <a:pt x="646890" y="685314"/>
                    <a:pt x="1293781" y="215452"/>
                    <a:pt x="1364998" y="51248"/>
                  </a:cubicBezTo>
                  <a:cubicBezTo>
                    <a:pt x="1436215" y="-112956"/>
                    <a:pt x="427304" y="169950"/>
                    <a:pt x="427304" y="169950"/>
                  </a:cubicBezTo>
                </a:path>
              </a:pathLst>
            </a:custGeom>
            <a:ln w="381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462949" y="3104732"/>
            <a:ext cx="4011906" cy="1424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Which vertex is specified first doesn’t matter, as long as they are arranged counter-clockwise around the front-face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14425" cy="990600"/>
          </a:xfrm>
        </p:spPr>
        <p:txBody>
          <a:bodyPr/>
          <a:lstStyle/>
          <a:p>
            <a:r>
              <a:rPr lang="en-US" dirty="0" smtClean="0"/>
              <a:t>Determining Front Face and Back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front face and back face is determined by convention</a:t>
            </a:r>
          </a:p>
          <a:p>
            <a:r>
              <a:rPr lang="en-US" dirty="0" smtClean="0"/>
              <a:t>Convention #2: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68958" y="3256576"/>
            <a:ext cx="3031417" cy="3320307"/>
            <a:chOff x="1268958" y="3256576"/>
            <a:chExt cx="3031417" cy="3320307"/>
          </a:xfrm>
        </p:grpSpPr>
        <p:grpSp>
          <p:nvGrpSpPr>
            <p:cNvPr id="9" name="Group 8"/>
            <p:cNvGrpSpPr/>
            <p:nvPr/>
          </p:nvGrpSpPr>
          <p:grpSpPr>
            <a:xfrm>
              <a:off x="1709215" y="3256576"/>
              <a:ext cx="1972868" cy="3320307"/>
              <a:chOff x="1709215" y="3256576"/>
              <a:chExt cx="1972868" cy="332030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314562" y="3632277"/>
                <a:ext cx="1127606" cy="2563960"/>
              </a:xfrm>
              <a:custGeom>
                <a:avLst/>
                <a:gdLst>
                  <a:gd name="connsiteX0" fmla="*/ 664694 w 1127606"/>
                  <a:gd name="connsiteY0" fmla="*/ 0 h 2563960"/>
                  <a:gd name="connsiteX1" fmla="*/ 0 w 1127606"/>
                  <a:gd name="connsiteY1" fmla="*/ 1353201 h 2563960"/>
                  <a:gd name="connsiteX2" fmla="*/ 1127606 w 1127606"/>
                  <a:gd name="connsiteY2" fmla="*/ 2563960 h 2563960"/>
                  <a:gd name="connsiteX3" fmla="*/ 664694 w 1127606"/>
                  <a:gd name="connsiteY3" fmla="*/ 0 h 25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606" h="2563960">
                    <a:moveTo>
                      <a:pt x="664694" y="0"/>
                    </a:moveTo>
                    <a:lnTo>
                      <a:pt x="0" y="1353201"/>
                    </a:lnTo>
                    <a:lnTo>
                      <a:pt x="1127606" y="2563960"/>
                    </a:lnTo>
                    <a:lnTo>
                      <a:pt x="66469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09215" y="4807425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202252" y="6207551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22421" y="3256576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</a:t>
                </a:r>
                <a:endParaRPr lang="en-US" dirty="0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1887258" y="4190176"/>
              <a:ext cx="835163" cy="4985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268958" y="3816943"/>
              <a:ext cx="1236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Front-face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73606" y="5726668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Back-face</a:t>
              </a:r>
              <a:endParaRPr lang="en-US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931777" y="4756177"/>
              <a:ext cx="1368598" cy="1155176"/>
            </a:xfrm>
            <a:custGeom>
              <a:avLst/>
              <a:gdLst>
                <a:gd name="connsiteX0" fmla="*/ 0 w 1368598"/>
                <a:gd name="connsiteY0" fmla="*/ 1155176 h 1155176"/>
                <a:gd name="connsiteX1" fmla="*/ 1364998 w 1368598"/>
                <a:gd name="connsiteY1" fmla="*/ 51248 h 1155176"/>
                <a:gd name="connsiteX2" fmla="*/ 427304 w 1368598"/>
                <a:gd name="connsiteY2" fmla="*/ 169950 h 11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8598" h="1155176">
                  <a:moveTo>
                    <a:pt x="0" y="1155176"/>
                  </a:moveTo>
                  <a:cubicBezTo>
                    <a:pt x="646890" y="685314"/>
                    <a:pt x="1293781" y="215452"/>
                    <a:pt x="1364998" y="51248"/>
                  </a:cubicBezTo>
                  <a:cubicBezTo>
                    <a:pt x="1436215" y="-112956"/>
                    <a:pt x="427304" y="169950"/>
                    <a:pt x="427304" y="169950"/>
                  </a:cubicBezTo>
                </a:path>
              </a:pathLst>
            </a:custGeom>
            <a:ln w="381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462949" y="3104732"/>
            <a:ext cx="4011906" cy="1424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V1, V2, and V3 are arranged </a:t>
            </a:r>
            <a:r>
              <a:rPr lang="en-US" sz="2400" u="sng" dirty="0" smtClean="0">
                <a:solidFill>
                  <a:schemeClr val="tx1"/>
                </a:solidFill>
              </a:rPr>
              <a:t>clockwise</a:t>
            </a:r>
            <a:r>
              <a:rPr lang="en-US" sz="2400" dirty="0" smtClean="0">
                <a:solidFill>
                  <a:schemeClr val="tx1"/>
                </a:solidFill>
              </a:rPr>
              <a:t> around the front-face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8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Alpha=255</a:t>
            </a:r>
          </a:p>
          <a:p>
            <a:pPr lvl="1"/>
            <a:r>
              <a:rPr lang="en-US" dirty="0" smtClean="0"/>
              <a:t>Depth = -0.5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Alpha=128</a:t>
            </a:r>
          </a:p>
          <a:p>
            <a:pPr lvl="1"/>
            <a:r>
              <a:rPr lang="en-US" dirty="0" smtClean="0"/>
              <a:t>Depth = -0.25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144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14425" cy="990600"/>
          </a:xfrm>
        </p:spPr>
        <p:txBody>
          <a:bodyPr/>
          <a:lstStyle/>
          <a:p>
            <a:r>
              <a:rPr lang="en-US" dirty="0" smtClean="0"/>
              <a:t>Determining Front Face and Back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front face and back face is determined by convention</a:t>
            </a:r>
          </a:p>
          <a:p>
            <a:r>
              <a:rPr lang="en-US" dirty="0" smtClean="0"/>
              <a:t>Convention #1:			Convention #2: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817952" y="3256576"/>
            <a:ext cx="3031417" cy="3320307"/>
            <a:chOff x="1268958" y="3256576"/>
            <a:chExt cx="3031417" cy="3320307"/>
          </a:xfrm>
        </p:grpSpPr>
        <p:grpSp>
          <p:nvGrpSpPr>
            <p:cNvPr id="9" name="Group 8"/>
            <p:cNvGrpSpPr/>
            <p:nvPr/>
          </p:nvGrpSpPr>
          <p:grpSpPr>
            <a:xfrm>
              <a:off x="1709215" y="3256576"/>
              <a:ext cx="1972868" cy="3320307"/>
              <a:chOff x="1709215" y="3256576"/>
              <a:chExt cx="1972868" cy="332030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314562" y="3632277"/>
                <a:ext cx="1127606" cy="2563960"/>
              </a:xfrm>
              <a:custGeom>
                <a:avLst/>
                <a:gdLst>
                  <a:gd name="connsiteX0" fmla="*/ 664694 w 1127606"/>
                  <a:gd name="connsiteY0" fmla="*/ 0 h 2563960"/>
                  <a:gd name="connsiteX1" fmla="*/ 0 w 1127606"/>
                  <a:gd name="connsiteY1" fmla="*/ 1353201 h 2563960"/>
                  <a:gd name="connsiteX2" fmla="*/ 1127606 w 1127606"/>
                  <a:gd name="connsiteY2" fmla="*/ 2563960 h 2563960"/>
                  <a:gd name="connsiteX3" fmla="*/ 664694 w 1127606"/>
                  <a:gd name="connsiteY3" fmla="*/ 0 h 25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606" h="2563960">
                    <a:moveTo>
                      <a:pt x="664694" y="0"/>
                    </a:moveTo>
                    <a:lnTo>
                      <a:pt x="0" y="1353201"/>
                    </a:lnTo>
                    <a:lnTo>
                      <a:pt x="1127606" y="2563960"/>
                    </a:lnTo>
                    <a:lnTo>
                      <a:pt x="66469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09215" y="4807425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202252" y="6207551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22421" y="3256576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</a:t>
                </a:r>
                <a:endParaRPr lang="en-US" dirty="0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1887258" y="4190176"/>
              <a:ext cx="835163" cy="4985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268958" y="3816943"/>
              <a:ext cx="1236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Front-face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73606" y="5726668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Back-face</a:t>
              </a:r>
              <a:endParaRPr lang="en-US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931777" y="4756177"/>
              <a:ext cx="1368598" cy="1155176"/>
            </a:xfrm>
            <a:custGeom>
              <a:avLst/>
              <a:gdLst>
                <a:gd name="connsiteX0" fmla="*/ 0 w 1368598"/>
                <a:gd name="connsiteY0" fmla="*/ 1155176 h 1155176"/>
                <a:gd name="connsiteX1" fmla="*/ 1364998 w 1368598"/>
                <a:gd name="connsiteY1" fmla="*/ 51248 h 1155176"/>
                <a:gd name="connsiteX2" fmla="*/ 427304 w 1368598"/>
                <a:gd name="connsiteY2" fmla="*/ 169950 h 11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8598" h="1155176">
                  <a:moveTo>
                    <a:pt x="0" y="1155176"/>
                  </a:moveTo>
                  <a:cubicBezTo>
                    <a:pt x="646890" y="685314"/>
                    <a:pt x="1293781" y="215452"/>
                    <a:pt x="1364998" y="51248"/>
                  </a:cubicBezTo>
                  <a:cubicBezTo>
                    <a:pt x="1436215" y="-112956"/>
                    <a:pt x="427304" y="169950"/>
                    <a:pt x="427304" y="169950"/>
                  </a:cubicBezTo>
                </a:path>
              </a:pathLst>
            </a:custGeom>
            <a:ln w="381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68958" y="3256576"/>
            <a:ext cx="3031417" cy="3320307"/>
            <a:chOff x="1268958" y="3256576"/>
            <a:chExt cx="3031417" cy="3320307"/>
          </a:xfrm>
        </p:grpSpPr>
        <p:grpSp>
          <p:nvGrpSpPr>
            <p:cNvPr id="16" name="Group 15"/>
            <p:cNvGrpSpPr/>
            <p:nvPr/>
          </p:nvGrpSpPr>
          <p:grpSpPr>
            <a:xfrm>
              <a:off x="1709215" y="3256576"/>
              <a:ext cx="1972868" cy="3320307"/>
              <a:chOff x="1709215" y="3256576"/>
              <a:chExt cx="1972868" cy="3320307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2314562" y="3632277"/>
                <a:ext cx="1127606" cy="2563960"/>
              </a:xfrm>
              <a:custGeom>
                <a:avLst/>
                <a:gdLst>
                  <a:gd name="connsiteX0" fmla="*/ 664694 w 1127606"/>
                  <a:gd name="connsiteY0" fmla="*/ 0 h 2563960"/>
                  <a:gd name="connsiteX1" fmla="*/ 0 w 1127606"/>
                  <a:gd name="connsiteY1" fmla="*/ 1353201 h 2563960"/>
                  <a:gd name="connsiteX2" fmla="*/ 1127606 w 1127606"/>
                  <a:gd name="connsiteY2" fmla="*/ 2563960 h 2563960"/>
                  <a:gd name="connsiteX3" fmla="*/ 664694 w 1127606"/>
                  <a:gd name="connsiteY3" fmla="*/ 0 h 25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606" h="2563960">
                    <a:moveTo>
                      <a:pt x="664694" y="0"/>
                    </a:moveTo>
                    <a:lnTo>
                      <a:pt x="0" y="1353201"/>
                    </a:lnTo>
                    <a:lnTo>
                      <a:pt x="1127606" y="2563960"/>
                    </a:lnTo>
                    <a:lnTo>
                      <a:pt x="66469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709215" y="4807425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02252" y="6207551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22421" y="3256576"/>
                <a:ext cx="479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1887258" y="4190176"/>
              <a:ext cx="835163" cy="4985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268958" y="3816943"/>
              <a:ext cx="1236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Front-face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3606" y="5726668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Back-face</a:t>
              </a:r>
              <a:endParaRPr lang="en-US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31777" y="4756177"/>
              <a:ext cx="1368598" cy="1155176"/>
            </a:xfrm>
            <a:custGeom>
              <a:avLst/>
              <a:gdLst>
                <a:gd name="connsiteX0" fmla="*/ 0 w 1368598"/>
                <a:gd name="connsiteY0" fmla="*/ 1155176 h 1155176"/>
                <a:gd name="connsiteX1" fmla="*/ 1364998 w 1368598"/>
                <a:gd name="connsiteY1" fmla="*/ 51248 h 1155176"/>
                <a:gd name="connsiteX2" fmla="*/ 427304 w 1368598"/>
                <a:gd name="connsiteY2" fmla="*/ 169950 h 11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8598" h="1155176">
                  <a:moveTo>
                    <a:pt x="0" y="1155176"/>
                  </a:moveTo>
                  <a:cubicBezTo>
                    <a:pt x="646890" y="685314"/>
                    <a:pt x="1293781" y="215452"/>
                    <a:pt x="1364998" y="51248"/>
                  </a:cubicBezTo>
                  <a:cubicBezTo>
                    <a:pt x="1436215" y="-112956"/>
                    <a:pt x="427304" y="169950"/>
                    <a:pt x="427304" y="169950"/>
                  </a:cubicBezTo>
                </a:path>
              </a:pathLst>
            </a:custGeom>
            <a:ln w="381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3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glFrontFace</a:t>
            </a:r>
            <a:endParaRPr lang="en-US" dirty="0"/>
          </a:p>
        </p:txBody>
      </p:sp>
      <p:pic>
        <p:nvPicPr>
          <p:cNvPr id="4" name="Picture 3" descr="Screen shot 2013-05-09 at 8.28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/>
          <a:stretch/>
        </p:blipFill>
        <p:spPr>
          <a:xfrm>
            <a:off x="0" y="1611450"/>
            <a:ext cx="9144000" cy="52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3121" cy="990600"/>
          </a:xfrm>
        </p:spPr>
        <p:txBody>
          <a:bodyPr/>
          <a:lstStyle/>
          <a:p>
            <a:r>
              <a:rPr lang="en-US" dirty="0" smtClean="0"/>
              <a:t>Why front face / back face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Reason #1:</a:t>
            </a:r>
          </a:p>
          <a:p>
            <a:pPr lvl="1"/>
            <a:r>
              <a:rPr lang="en-US" dirty="0" smtClean="0"/>
              <a:t>Need to know this if you are doing lighting calculations</a:t>
            </a:r>
          </a:p>
          <a:p>
            <a:r>
              <a:rPr lang="en-US" dirty="0" smtClean="0"/>
              <a:t>Reason #2:</a:t>
            </a:r>
          </a:p>
          <a:p>
            <a:pPr lvl="1"/>
            <a:r>
              <a:rPr lang="en-US" dirty="0" smtClean="0"/>
              <a:t>Culling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Idea: some triangles can’t affect the picture, so don’t render them.</a:t>
            </a:r>
          </a:p>
          <a:p>
            <a:r>
              <a:rPr lang="en-US" dirty="0" smtClean="0"/>
              <a:t>Question: how can this happen?</a:t>
            </a:r>
          </a:p>
          <a:p>
            <a:r>
              <a:rPr lang="en-US" dirty="0" smtClean="0"/>
              <a:t>Answer #1: geometry outside [0-&gt;width, 0-&gt;height] in device space</a:t>
            </a:r>
          </a:p>
          <a:p>
            <a:r>
              <a:rPr lang="en-US" dirty="0" smtClean="0"/>
              <a:t>Answer #2: closed surface, and the back face is facing the camera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4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09 at 8.3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19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0" y="4490"/>
            <a:ext cx="7801884" cy="1286803"/>
          </a:xfrm>
        </p:spPr>
        <p:txBody>
          <a:bodyPr/>
          <a:lstStyle/>
          <a:p>
            <a:r>
              <a:rPr lang="en-US" sz="4000" dirty="0" smtClean="0"/>
              <a:t>Something you should know about: Left- and right-handed coordinates</a:t>
            </a:r>
            <a:endParaRPr lang="en-US" sz="4000" dirty="0"/>
          </a:p>
        </p:txBody>
      </p:sp>
      <p:pic>
        <p:nvPicPr>
          <p:cNvPr id="6" name="Picture 5" descr="IC4125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3" y="1920934"/>
            <a:ext cx="5482175" cy="362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6877" y="5677426"/>
            <a:ext cx="248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OpenGL: right-handed</a:t>
            </a:r>
          </a:p>
          <a:p>
            <a:r>
              <a:rPr lang="en-US" dirty="0" smtClean="0"/>
              <a:t>DirectX: left-handed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Imagine pixel (</a:t>
            </a:r>
            <a:r>
              <a:rPr lang="en-US" dirty="0" err="1" smtClean="0"/>
              <a:t>i</a:t>
            </a:r>
            <a:r>
              <a:rPr lang="en-US" dirty="0" smtClean="0"/>
              <a:t>, j) has:</a:t>
            </a:r>
          </a:p>
          <a:p>
            <a:pPr lvl="1"/>
            <a:r>
              <a:rPr lang="en-US" dirty="0" smtClean="0"/>
              <a:t>RGB = 255/255/255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128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-0.25</a:t>
            </a:r>
          </a:p>
          <a:p>
            <a:r>
              <a:rPr lang="en-US" dirty="0" smtClean="0"/>
              <a:t>And we contribute fragment:</a:t>
            </a:r>
          </a:p>
          <a:p>
            <a:pPr lvl="1"/>
            <a:r>
              <a:rPr lang="en-US" dirty="0" smtClean="0"/>
              <a:t>RGB=0/0/0</a:t>
            </a:r>
          </a:p>
          <a:p>
            <a:pPr lvl="1"/>
            <a:r>
              <a:rPr lang="en-US" dirty="0" smtClean="0"/>
              <a:t>Alpha=</a:t>
            </a:r>
            <a:r>
              <a:rPr lang="en-US" dirty="0" smtClean="0">
                <a:solidFill>
                  <a:srgbClr val="FF0000"/>
                </a:solidFill>
              </a:rPr>
              <a:t>255</a:t>
            </a:r>
          </a:p>
          <a:p>
            <a:pPr lvl="1"/>
            <a:r>
              <a:rPr lang="en-US" dirty="0" smtClean="0"/>
              <a:t>Depth = </a:t>
            </a:r>
            <a:r>
              <a:rPr lang="en-US" dirty="0" smtClean="0">
                <a:solidFill>
                  <a:srgbClr val="FF0000"/>
                </a:solidFill>
              </a:rPr>
              <a:t>-0.5</a:t>
            </a:r>
          </a:p>
          <a:p>
            <a:r>
              <a:rPr lang="en-US" dirty="0" smtClean="0"/>
              <a:t>What do we get?</a:t>
            </a:r>
            <a:endParaRPr lang="en-US" dirty="0"/>
          </a:p>
          <a:p>
            <a:r>
              <a:rPr lang="en-US" dirty="0" smtClean="0"/>
              <a:t>Answer: (probably) 128/128/128, Z = -0.25</a:t>
            </a:r>
          </a:p>
          <a:p>
            <a:r>
              <a:rPr lang="en-US" dirty="0" smtClean="0"/>
              <a:t>What’s the alpha?</a:t>
            </a:r>
          </a:p>
        </p:txBody>
      </p:sp>
    </p:spTree>
    <p:extLst>
      <p:ext uri="{BB962C8B-B14F-4D97-AF65-F5344CB8AC3E}">
        <p14:creationId xmlns:p14="http://schemas.microsoft.com/office/powerpoint/2010/main" val="120791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doesn’t work well for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 fragments in this order:</a:t>
            </a:r>
          </a:p>
          <a:p>
            <a:pPr lvl="1"/>
            <a:r>
              <a:rPr lang="en-US" dirty="0" smtClean="0"/>
              <a:t>Z=-0.1</a:t>
            </a:r>
          </a:p>
          <a:p>
            <a:pPr lvl="1"/>
            <a:r>
              <a:rPr lang="en-US" dirty="0" smtClean="0"/>
              <a:t>Z=-0.9</a:t>
            </a:r>
          </a:p>
          <a:p>
            <a:pPr lvl="1"/>
            <a:r>
              <a:rPr lang="en-US" dirty="0" smtClean="0"/>
              <a:t>Z=-0.5</a:t>
            </a:r>
          </a:p>
          <a:p>
            <a:pPr lvl="1"/>
            <a:r>
              <a:rPr lang="en-US" dirty="0" smtClean="0"/>
              <a:t>Z=-0.4</a:t>
            </a:r>
          </a:p>
          <a:p>
            <a:pPr lvl="1"/>
            <a:r>
              <a:rPr lang="en-US" dirty="0" smtClean="0"/>
              <a:t>Z=-0.6</a:t>
            </a:r>
          </a:p>
          <a:p>
            <a:r>
              <a:rPr lang="en-US" dirty="0" smtClean="0"/>
              <a:t>Model is too simple.  Not enough info to resolve!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DBFA0D4-FD2F-BB41-873D-49B945F165C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18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Order Dependency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Is this image correct?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Probably not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Polygons are rendered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in the order they pass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down the pipeline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Blending functions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are order dependent</a:t>
            </a:r>
          </a:p>
        </p:txBody>
      </p:sp>
      <p:pic>
        <p:nvPicPr>
          <p:cNvPr id="1024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2050" r="9055" b="12050"/>
          <a:stretch>
            <a:fillRect/>
          </a:stretch>
        </p:blipFill>
        <p:spPr bwMode="auto">
          <a:xfrm>
            <a:off x="4724400" y="1600200"/>
            <a:ext cx="396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5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sort?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1) Calculate depth of each triangle center.</a:t>
            </a:r>
          </a:p>
          <a:p>
            <a:r>
              <a:rPr lang="en-US" dirty="0" smtClean="0"/>
              <a:t>2) Sort based on depth</a:t>
            </a:r>
          </a:p>
          <a:p>
            <a:pPr lvl="1"/>
            <a:r>
              <a:rPr lang="en-US" dirty="0" smtClean="0"/>
              <a:t>Not perfect, but good</a:t>
            </a:r>
          </a:p>
          <a:p>
            <a:endParaRPr lang="en-US" dirty="0" smtClean="0"/>
          </a:p>
          <a:p>
            <a:r>
              <a:rPr lang="en-US" dirty="0" smtClean="0"/>
              <a:t>In practice: sort along X, Y, and Z and use “dominant axis” and only do “perfect sort” when rotation stops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about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is a problem…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063" y="3296675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(-1, -1, -0.3)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566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5710220" y="2089719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0372" y="356693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(2, -1.5, -0.3)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1067" y="3296675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(1, -1, -0.5)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1543" y="1827716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(0, 1, -0.4)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2170" y="3566935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(-2, -1.5, -0.5)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70106" y="1691913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(0, 1.5, -0.4)</a:t>
            </a:r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8843" y="4268776"/>
            <a:ext cx="3953919" cy="2386958"/>
            <a:chOff x="2368843" y="4268776"/>
            <a:chExt cx="3953919" cy="2386958"/>
          </a:xfrm>
        </p:grpSpPr>
        <p:sp>
          <p:nvSpPr>
            <p:cNvPr id="14" name="Rectangle 13"/>
            <p:cNvSpPr/>
            <p:nvPr/>
          </p:nvSpPr>
          <p:spPr>
            <a:xfrm>
              <a:off x="2368843" y="4268776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3511880" y="4647087"/>
              <a:ext cx="1755583" cy="1495226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3827826" y="4800213"/>
              <a:ext cx="531392" cy="1215997"/>
            </a:xfrm>
            <a:prstGeom prst="rt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7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Peeling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dirty="0" smtClean="0"/>
              <a:t>multi-pass </a:t>
            </a:r>
            <a:r>
              <a:rPr lang="en-US" dirty="0"/>
              <a:t>technique </a:t>
            </a:r>
            <a:r>
              <a:rPr lang="en-US" dirty="0" smtClean="0"/>
              <a:t>that renders transparent </a:t>
            </a:r>
            <a:r>
              <a:rPr lang="en-US" dirty="0"/>
              <a:t>polygonal geometry without </a:t>
            </a:r>
            <a:r>
              <a:rPr lang="en-US" dirty="0" smtClean="0"/>
              <a:t>sorting</a:t>
            </a:r>
          </a:p>
          <a:p>
            <a:r>
              <a:rPr lang="en-US" dirty="0" smtClean="0"/>
              <a:t>Pass #1:</a:t>
            </a:r>
          </a:p>
          <a:p>
            <a:pPr lvl="1"/>
            <a:r>
              <a:rPr lang="en-US" dirty="0" smtClean="0"/>
              <a:t>render as opaque, but note opacity of pixels placed on top</a:t>
            </a:r>
          </a:p>
          <a:p>
            <a:pPr lvl="1"/>
            <a:r>
              <a:rPr lang="en-US" dirty="0" smtClean="0"/>
              <a:t>treat this as “top layer”</a:t>
            </a:r>
          </a:p>
          <a:p>
            <a:pPr lvl="1"/>
            <a:r>
              <a:rPr lang="en-US" dirty="0" smtClean="0"/>
              <a:t>save Z-buffer and treat this as “max”</a:t>
            </a:r>
          </a:p>
          <a:p>
            <a:r>
              <a:rPr lang="en-US" dirty="0" smtClean="0"/>
              <a:t>Pass #2:</a:t>
            </a:r>
          </a:p>
          <a:p>
            <a:pPr lvl="1"/>
            <a:r>
              <a:rPr lang="en-US" dirty="0" smtClean="0"/>
              <a:t>render as opaque, but ignore fragments beyond “max”</a:t>
            </a:r>
          </a:p>
          <a:p>
            <a:r>
              <a:rPr lang="en-US" dirty="0" smtClean="0"/>
              <a:t>repeat, repeat…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Ray Tracing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Xiaoyu</a:t>
            </a:r>
            <a:r>
              <a:rPr lang="en-US" dirty="0" smtClean="0"/>
              <a:t> Zhang</a:t>
            </a:r>
          </a:p>
          <a:p>
            <a:r>
              <a:rPr lang="en-US" dirty="0" smtClean="0"/>
              <a:t>Cal State U., San Marcos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Classifying Rendering Algorithms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/>
              <a:t>One way to classify rendering algorithms is according to the type of light interactions they capture</a:t>
            </a:r>
          </a:p>
          <a:p>
            <a:r>
              <a:rPr lang="en-US" sz="2600" dirty="0"/>
              <a:t>For example: The OpenGL lighting model captures:</a:t>
            </a:r>
          </a:p>
          <a:p>
            <a:pPr marL="742950" lvl="1" indent="-285750"/>
            <a:r>
              <a:rPr lang="en-US" sz="2200" dirty="0"/>
              <a:t>Direct light to surface to eye light transport</a:t>
            </a:r>
          </a:p>
          <a:p>
            <a:pPr marL="742950" lvl="1" indent="-285750"/>
            <a:r>
              <a:rPr lang="en-US" sz="2200" dirty="0"/>
              <a:t>Diffuse and rough </a:t>
            </a:r>
            <a:r>
              <a:rPr lang="en-US" sz="2200" dirty="0" err="1"/>
              <a:t>specular</a:t>
            </a:r>
            <a:r>
              <a:rPr lang="en-US" sz="2200" dirty="0"/>
              <a:t> surface reflectance</a:t>
            </a:r>
          </a:p>
          <a:p>
            <a:pPr marL="742950" lvl="1" indent="-285750"/>
            <a:r>
              <a:rPr lang="en-US" sz="2200" dirty="0"/>
              <a:t>It actually </a:t>
            </a:r>
            <a:r>
              <a:rPr lang="en-US" sz="2200" dirty="0" smtClean="0"/>
              <a:t>doesn</a:t>
            </a:r>
            <a:r>
              <a:rPr lang="en-US" sz="2200" dirty="0" smtClean="0">
                <a:latin typeface="Arial"/>
              </a:rPr>
              <a:t>’</a:t>
            </a:r>
            <a:r>
              <a:rPr lang="en-US" sz="2200" dirty="0" smtClean="0"/>
              <a:t>t </a:t>
            </a:r>
            <a:r>
              <a:rPr lang="en-US" sz="2200" dirty="0"/>
              <a:t>do light to surface transport correctly, because it </a:t>
            </a:r>
            <a:r>
              <a:rPr lang="en-US" sz="2200" dirty="0" smtClean="0"/>
              <a:t>doesn</a:t>
            </a:r>
            <a:r>
              <a:rPr lang="en-US" sz="2200" dirty="0" smtClean="0">
                <a:latin typeface="Arial"/>
              </a:rPr>
              <a:t>’</a:t>
            </a:r>
            <a:r>
              <a:rPr lang="en-US" sz="2200" dirty="0" smtClean="0"/>
              <a:t>t </a:t>
            </a:r>
            <a:r>
              <a:rPr lang="en-US" sz="2200" dirty="0"/>
              <a:t>do shadows</a:t>
            </a:r>
          </a:p>
          <a:p>
            <a:r>
              <a:rPr lang="en-US" sz="2600" dirty="0"/>
              <a:t>We would like a way of classifying interactions: </a:t>
            </a:r>
            <a:r>
              <a:rPr lang="en-US" sz="2600" i="1" dirty="0"/>
              <a:t>light paths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900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Classifying Light Paths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Classify light paths according to where they come from, where they go to, and what they do along the way</a:t>
            </a:r>
          </a:p>
          <a:p>
            <a:pPr>
              <a:lnSpc>
                <a:spcPct val="80000"/>
              </a:lnSpc>
            </a:pPr>
            <a:r>
              <a:rPr lang="en-US" sz="2600"/>
              <a:t>Assume only two types of surface interactions: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Pure diffuse, D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Pure specular, S</a:t>
            </a:r>
          </a:p>
          <a:p>
            <a:pPr>
              <a:lnSpc>
                <a:spcPct val="80000"/>
              </a:lnSpc>
            </a:pPr>
            <a:r>
              <a:rPr lang="en-US" sz="2600"/>
              <a:t>Assume all paths of interest: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Start at a light source, L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End at the eye, E</a:t>
            </a:r>
          </a:p>
          <a:p>
            <a:pPr>
              <a:lnSpc>
                <a:spcPct val="80000"/>
              </a:lnSpc>
            </a:pPr>
            <a:r>
              <a:rPr lang="en-US" sz="2600"/>
              <a:t>Use regular expressions on the letters D, S, L and E to describe light paths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Valid paths are L(D|S)*E</a:t>
            </a:r>
          </a:p>
        </p:txBody>
      </p:sp>
    </p:spTree>
    <p:extLst>
      <p:ext uri="{BB962C8B-B14F-4D97-AF65-F5344CB8AC3E}">
        <p14:creationId xmlns:p14="http://schemas.microsoft.com/office/powerpoint/2010/main" val="1369599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Light Path Examples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6410325" cy="4411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LE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The light goes straight from the source to the viewer</a:t>
            </a:r>
          </a:p>
          <a:p>
            <a:pPr>
              <a:lnSpc>
                <a:spcPct val="90000"/>
              </a:lnSpc>
            </a:pPr>
            <a:r>
              <a:rPr lang="en-US" sz="2100"/>
              <a:t>LDE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The light goes from the light to a diffuse surface that the viewer can see</a:t>
            </a:r>
          </a:p>
          <a:p>
            <a:pPr>
              <a:lnSpc>
                <a:spcPct val="90000"/>
              </a:lnSpc>
            </a:pPr>
            <a:r>
              <a:rPr lang="en-US" sz="2100"/>
              <a:t>LSE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The light is reflected off a mirror into the viewer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s eyes</a:t>
            </a:r>
          </a:p>
          <a:p>
            <a:pPr>
              <a:lnSpc>
                <a:spcPct val="90000"/>
              </a:lnSpc>
            </a:pPr>
            <a:r>
              <a:rPr lang="en-US" sz="2100"/>
              <a:t>L(S|D)E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The light is reflected off either a diffuse surface or a specular surface toward the viewer</a:t>
            </a:r>
          </a:p>
          <a:p>
            <a:pPr>
              <a:lnSpc>
                <a:spcPct val="90000"/>
              </a:lnSpc>
            </a:pPr>
            <a:r>
              <a:rPr lang="en-US" sz="2100"/>
              <a:t>Which do OpenGL (approximately) support?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6858000" y="2133600"/>
            <a:ext cx="152400" cy="152400"/>
          </a:xfrm>
          <a:prstGeom prst="ellipse">
            <a:avLst/>
          </a:prstGeom>
          <a:solidFill>
            <a:srgbClr val="D7B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8077200" y="1981200"/>
            <a:ext cx="3810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70866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rgbClr val="D7B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8077200" y="2667000"/>
            <a:ext cx="3810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2971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6858000" y="3352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7315200" y="30480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7010400" y="2971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V="1">
            <a:off x="8001000" y="3124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6858000" y="29718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flipV="1">
            <a:off x="6858000" y="2971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solidFill>
            <a:srgbClr val="D7B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81" name="AutoShape 17"/>
          <p:cNvSpPr>
            <a:spLocks noChangeArrowheads="1"/>
          </p:cNvSpPr>
          <p:nvPr/>
        </p:nvSpPr>
        <p:spPr bwMode="auto">
          <a:xfrm>
            <a:off x="8077200" y="3581400"/>
            <a:ext cx="3810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7010400" y="3886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6858000" y="42672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V="1">
            <a:off x="7543800" y="39624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20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12290" name="Picture 2" descr="cbox_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60198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553200" y="4724400"/>
            <a:ext cx="231457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" charset="0"/>
              </a:rPr>
              <a:t>Radiosity Cornell box, due to Henrik wann Jensen,</a:t>
            </a:r>
          </a:p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" charset="0"/>
              </a:rPr>
              <a:t>http://www.gk.dtu.dk/~hwj, rendered with ray tracer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More Complex Light Paths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0" y="1447800"/>
            <a:ext cx="25146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/>
              <a:t>Find the following: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LDE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LSE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LDDE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LDSE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200"/>
              <a:t>LSDE</a:t>
            </a:r>
          </a:p>
          <a:p>
            <a:pPr marL="742950" lvl="1" indent="-285750">
              <a:lnSpc>
                <a:spcPct val="9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62105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13314" name="Picture 2" descr="cbox_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0198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More Complex Light Paths</a:t>
            </a: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4648200" y="2209800"/>
            <a:ext cx="6096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4343400" y="2133600"/>
            <a:ext cx="60960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>
            <a:off x="3429000" y="2209800"/>
            <a:ext cx="7620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 flipV="1">
            <a:off x="2514600" y="33528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4953000" y="2209800"/>
            <a:ext cx="1524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5943600" y="2209800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4876800" y="2209800"/>
            <a:ext cx="15240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5715000" y="43434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4343400" y="1828800"/>
            <a:ext cx="431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LE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638800" y="1905000"/>
            <a:ext cx="7239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LDDE</a:t>
            </a: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5029200" y="5638800"/>
            <a:ext cx="57785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LDE</a:t>
            </a: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1905000" y="3429000"/>
            <a:ext cx="6905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LSDE</a:t>
            </a: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876800" y="4343400"/>
            <a:ext cx="54451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LSE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5715000" y="4648200"/>
            <a:ext cx="6905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sz="1600" smtClean="0">
                <a:solidFill>
                  <a:srgbClr val="000000"/>
                </a:solidFill>
                <a:latin typeface="Times New Roman" charset="0"/>
              </a:rPr>
              <a:t>LDSE</a:t>
            </a:r>
          </a:p>
        </p:txBody>
      </p:sp>
    </p:spTree>
    <p:extLst>
      <p:ext uri="{BB962C8B-B14F-4D97-AF65-F5344CB8AC3E}">
        <p14:creationId xmlns:p14="http://schemas.microsoft.com/office/powerpoint/2010/main" val="737377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OpenGL 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The </a:t>
            </a:r>
            <a:r>
              <a:rPr lang="ja-JP" altLang="en-US" sz="2600">
                <a:latin typeface="Arial"/>
              </a:rPr>
              <a:t>“</a:t>
            </a:r>
            <a:r>
              <a:rPr lang="en-US" sz="2600"/>
              <a:t>standard</a:t>
            </a:r>
            <a:r>
              <a:rPr lang="ja-JP" altLang="en-US" sz="2600">
                <a:latin typeface="Arial"/>
              </a:rPr>
              <a:t>”</a:t>
            </a:r>
            <a:r>
              <a:rPr lang="en-US" sz="2600"/>
              <a:t> graphics lighting model captures only L(D|S)E</a:t>
            </a:r>
          </a:p>
          <a:p>
            <a:pPr>
              <a:lnSpc>
                <a:spcPct val="80000"/>
              </a:lnSpc>
            </a:pPr>
            <a:r>
              <a:rPr lang="en-US" sz="2600"/>
              <a:t>It is missing: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Light taking more than one diffuse bounce: LD*E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/>
              <a:t>Should produce an effect called color bleeding, among other things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/>
              <a:t>Approximated, grossly, by ambient light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Light refracted through curved glass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/>
              <a:t>Consider the refraction as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mirror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bounce: LDSE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Light bouncing off a mirror to illuminate a diffuse surface: LS+D+E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Many others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2200"/>
              <a:t>Not sufficient for photo-realistic rendering</a:t>
            </a:r>
          </a:p>
        </p:txBody>
      </p:sp>
    </p:spTree>
    <p:extLst>
      <p:ext uri="{BB962C8B-B14F-4D97-AF65-F5344CB8AC3E}">
        <p14:creationId xmlns:p14="http://schemas.microsoft.com/office/powerpoint/2010/main" val="212373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858000" y="5638800"/>
            <a:ext cx="2057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" charset="0"/>
              </a:rPr>
              <a:t>PCKTWTCH by Kevin Odhner, POV-Ray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Raytraced Images</a:t>
            </a:r>
          </a:p>
        </p:txBody>
      </p:sp>
      <p:pic>
        <p:nvPicPr>
          <p:cNvPr id="47108" name="Picture 4" descr="pcktwt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00200"/>
            <a:ext cx="5881688" cy="44116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Blender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 #1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 #2</a:t>
            </a:r>
          </a:p>
          <a:p>
            <a:r>
              <a:rPr lang="en-US" dirty="0" smtClean="0"/>
              <a:t>CUDA</a:t>
            </a:r>
          </a:p>
          <a:p>
            <a:r>
              <a:rPr lang="en-US" dirty="0" smtClean="0"/>
              <a:t>Bezier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48130" name="Picture 2" descr="ke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7086600" y="5181600"/>
            <a:ext cx="15367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Kettle, Mike Miller, POV-Ray</a:t>
            </a:r>
          </a:p>
        </p:txBody>
      </p:sp>
    </p:spTree>
    <p:extLst>
      <p:ext uri="{BB962C8B-B14F-4D97-AF65-F5344CB8AC3E}">
        <p14:creationId xmlns:p14="http://schemas.microsoft.com/office/powerpoint/2010/main" val="1532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49154" name="Picture 2" descr="bell_j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57" y="141756"/>
            <a:ext cx="7126983" cy="990600"/>
          </a:xfrm>
        </p:spPr>
        <p:txBody>
          <a:bodyPr/>
          <a:lstStyle/>
          <a:p>
            <a:r>
              <a:rPr lang="en-US" dirty="0" smtClean="0"/>
              <a:t>The previous slides now look like amateur hour…</a:t>
            </a:r>
            <a:endParaRPr lang="en-US" dirty="0"/>
          </a:p>
        </p:txBody>
      </p:sp>
      <p:pic>
        <p:nvPicPr>
          <p:cNvPr id="5" name="Picture 4" descr="crown_bl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212"/>
            <a:ext cx="4475656" cy="5370788"/>
          </a:xfrm>
          <a:prstGeom prst="rect">
            <a:avLst/>
          </a:prstGeom>
        </p:spPr>
      </p:pic>
      <p:pic>
        <p:nvPicPr>
          <p:cNvPr id="6" name="Picture 5" descr="CM3Y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34" y="2072191"/>
            <a:ext cx="4713566" cy="36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ahoma" charset="0"/>
              </a:rPr>
              <a:t>Graphics Pipeline Review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1785937"/>
          </a:xfrm>
        </p:spPr>
        <p:txBody>
          <a:bodyPr/>
          <a:lstStyle/>
          <a:p>
            <a:r>
              <a:rPr lang="en-US" sz="2000">
                <a:latin typeface="Tahoma" charset="0"/>
              </a:rPr>
              <a:t>Properties of the Graphics Pipeline </a:t>
            </a:r>
          </a:p>
          <a:p>
            <a:pPr lvl="1"/>
            <a:r>
              <a:rPr lang="en-US" sz="1800">
                <a:latin typeface="Tahoma" charset="0"/>
              </a:rPr>
              <a:t>Primitives are transformed and projected (not depending on display resolution)</a:t>
            </a:r>
          </a:p>
          <a:p>
            <a:pPr lvl="1"/>
            <a:r>
              <a:rPr lang="en-US" sz="1800">
                <a:latin typeface="Tahoma" charset="0"/>
              </a:rPr>
              <a:t>Primitives are processed one at a time </a:t>
            </a:r>
          </a:p>
          <a:p>
            <a:pPr lvl="1"/>
            <a:r>
              <a:rPr lang="en-US" sz="1800">
                <a:latin typeface="Tahoma" charset="0"/>
              </a:rPr>
              <a:t>Forward-mapping from geometrical space to image space</a:t>
            </a:r>
          </a:p>
          <a:p>
            <a:pPr lvl="1"/>
            <a:endParaRPr lang="en-US" sz="1800">
              <a:latin typeface="Tahoma" charset="0"/>
            </a:endParaRPr>
          </a:p>
        </p:txBody>
      </p:sp>
      <p:pic>
        <p:nvPicPr>
          <p:cNvPr id="15364" name="Picture 4" descr="FEEDFORWARD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3581400"/>
            <a:ext cx="4802188" cy="2578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3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Alternative Approaches: Ray </a:t>
            </a:r>
            <a:r>
              <a:rPr lang="en-US" sz="3600" dirty="0" smtClean="0">
                <a:latin typeface="Tahoma" charset="0"/>
              </a:rPr>
              <a:t>CASTING (not Ray TRACING)</a:t>
            </a:r>
            <a:endParaRPr lang="en-US" sz="3600" dirty="0">
              <a:latin typeface="Tahoma" charset="0"/>
            </a:endParaRPr>
          </a:p>
        </p:txBody>
      </p:sp>
      <p:sp>
        <p:nvSpPr>
          <p:cNvPr id="16387" name="AutoShape 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886700" y="6324600"/>
            <a:ext cx="1066800" cy="457200"/>
          </a:xfrm>
          <a:prstGeom prst="actionButtonForwardNex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Ray-casting searches along lines of sight, or rays, to determine the primitive that is visible along it.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57200" y="4495800"/>
            <a:ext cx="63246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Properties of ray-casting: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Go through all primitives at each pixel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Image space sample first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Analytic processing afterwards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6390" name="Picture 6" descr="FEEDBACKW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09800"/>
            <a:ext cx="4953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Ray Casting </a:t>
            </a:r>
            <a:r>
              <a:rPr lang="en-US" sz="3600" dirty="0" smtClean="0">
                <a:latin typeface="Tahoma" charset="0"/>
              </a:rPr>
              <a:t>Overview</a:t>
            </a:r>
            <a:endParaRPr lang="en-US" sz="3600" dirty="0">
              <a:latin typeface="Tahoma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8191500" y="3962400"/>
            <a:ext cx="76200" cy="1447800"/>
          </a:xfrm>
          <a:prstGeom prst="rect">
            <a:avLst/>
          </a:prstGeom>
          <a:solidFill>
            <a:srgbClr val="FFC1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676900" y="5486400"/>
          <a:ext cx="3905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Bitmap Image" r:id="rId3" imgW="390580" imgH="285866" progId="">
                  <p:embed/>
                </p:oleObj>
              </mc:Choice>
              <mc:Fallback>
                <p:oleObj name="Bitmap Image" r:id="rId3" imgW="390580" imgH="28586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5486400"/>
                        <a:ext cx="3905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1C1C1C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228600" y="1828800"/>
            <a:ext cx="42862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>
              <a:spcBef>
                <a:spcPct val="2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For every pixel shoot a ray from the eye through the pixel. </a:t>
            </a:r>
            <a:endParaRPr lang="en-US" sz="1500" smtClean="0">
              <a:solidFill>
                <a:srgbClr val="000000"/>
              </a:solidFill>
            </a:endParaRPr>
          </a:p>
          <a:p>
            <a:pPr marL="342900" indent="-342900" defTabSz="914400">
              <a:spcBef>
                <a:spcPct val="2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For every object in the scene </a:t>
            </a:r>
            <a:endParaRPr lang="en-US" sz="1500" smtClean="0">
              <a:solidFill>
                <a:srgbClr val="000000"/>
              </a:solidFill>
            </a:endParaRPr>
          </a:p>
          <a:p>
            <a:pPr marL="692150" lvl="1" indent="-347663" defTabSz="914400">
              <a:spcBef>
                <a:spcPct val="20000"/>
              </a:spcBef>
              <a:buClr>
                <a:srgbClr val="7E9CE8"/>
              </a:buClr>
              <a:buSzPct val="55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Find the point of intersection with the ray closest to (and in front of) the eye </a:t>
            </a:r>
            <a:endParaRPr lang="en-US" sz="1500" smtClean="0">
              <a:solidFill>
                <a:srgbClr val="000000"/>
              </a:solidFill>
            </a:endParaRPr>
          </a:p>
          <a:p>
            <a:pPr marL="692150" lvl="1" indent="-347663" defTabSz="914400">
              <a:spcBef>
                <a:spcPct val="20000"/>
              </a:spcBef>
              <a:buClr>
                <a:srgbClr val="7E9CE8"/>
              </a:buClr>
              <a:buSzPct val="55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Compute normal at point of intersection </a:t>
            </a:r>
            <a:endParaRPr lang="en-US" sz="1500" smtClean="0">
              <a:solidFill>
                <a:srgbClr val="000000"/>
              </a:solidFill>
            </a:endParaRPr>
          </a:p>
          <a:p>
            <a:pPr marL="342900" indent="-342900" defTabSz="914400">
              <a:spcBef>
                <a:spcPct val="20000"/>
              </a:spcBef>
              <a:buClr>
                <a:srgbClr val="D8D8EC"/>
              </a:buClr>
              <a:buSzPct val="60000"/>
              <a:buFont typeface="Wingdings" charset="0"/>
              <a:buChar char="n"/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Compute color for pixel based on point and normal at intersection closest to the eye (e.g. by Phong illumination model).</a:t>
            </a:r>
            <a:endParaRPr lang="en-US" sz="2600" smtClean="0">
              <a:solidFill>
                <a:srgbClr val="000000"/>
              </a:solidFill>
            </a:endParaRPr>
          </a:p>
        </p:txBody>
      </p:sp>
      <p:pic>
        <p:nvPicPr>
          <p:cNvPr id="17414" name="Picture 6" descr="FEEDBACKW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47800"/>
            <a:ext cx="4287837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7200900" y="4343400"/>
            <a:ext cx="762000" cy="1295400"/>
          </a:xfrm>
          <a:prstGeom prst="ellipse">
            <a:avLst/>
          </a:prstGeom>
          <a:solidFill>
            <a:srgbClr val="50E1E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5905500" y="4343400"/>
            <a:ext cx="2819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H="1">
            <a:off x="6743700" y="5029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591300" y="5486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t</a:t>
            </a:r>
            <a:r>
              <a:rPr lang="en-US" sz="1400" baseline="-25000" smtClean="0">
                <a:solidFill>
                  <a:srgbClr val="000000"/>
                </a:solidFill>
                <a:latin typeface="Tahoma" charset="0"/>
              </a:rPr>
              <a:t>0</a:t>
            </a: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419" name="AutoShape 11"/>
          <p:cNvSpPr>
            <a:spLocks/>
          </p:cNvSpPr>
          <p:nvPr/>
        </p:nvSpPr>
        <p:spPr bwMode="auto">
          <a:xfrm rot="14743354">
            <a:off x="6480175" y="4776788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7420" name="Picture 12" descr="j0198994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733800"/>
            <a:ext cx="300038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6210300" y="4038600"/>
            <a:ext cx="990600" cy="99060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 Casting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>
                <a:latin typeface="Courier New" charset="0"/>
              </a:rPr>
              <a:t>Ray Cast ( Point R, Ray D ) {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ourier New" charset="0"/>
              </a:rPr>
              <a:t>	foreach object in the scene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ourier New" charset="0"/>
              </a:rPr>
              <a:t>		find minimum t&gt;0 such that R + t D hits object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ourier New" charset="0"/>
              </a:rPr>
              <a:t>	if ( object hit )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ourier New" charset="0"/>
              </a:rPr>
              <a:t>	return object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ourier New" charset="0"/>
              </a:rPr>
              <a:t>	else return background object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}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4267200"/>
            <a:ext cx="4724400" cy="2130425"/>
          </a:xfrm>
        </p:spPr>
      </p:pic>
    </p:spTree>
    <p:extLst>
      <p:ext uri="{BB962C8B-B14F-4D97-AF65-F5344CB8AC3E}">
        <p14:creationId xmlns:p14="http://schemas.microsoft.com/office/powerpoint/2010/main" val="6646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Raytracing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Cast rays from the eye point the same way as ray casting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Builds the image pixel by pixel, one at a time</a:t>
            </a:r>
          </a:p>
          <a:p>
            <a:pPr>
              <a:lnSpc>
                <a:spcPct val="90000"/>
              </a:lnSpc>
            </a:pPr>
            <a:endParaRPr lang="en-US" sz="2100"/>
          </a:p>
          <a:p>
            <a:pPr>
              <a:lnSpc>
                <a:spcPct val="90000"/>
              </a:lnSpc>
            </a:pPr>
            <a:r>
              <a:rPr lang="en-US" sz="2100"/>
              <a:t>Cast additional rays from the hit point to determine the pixel color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Shoot rays toward each light. If they hit something, then the object is shadowed from that light, otherwise use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standard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model for the light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Reflection rays for mirror surfaces, to see what should be reflected in the mirror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Refraction rays to see what can be seen through transparent objects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Sum all the contributions to get the pixel color</a:t>
            </a:r>
          </a:p>
          <a:p>
            <a:pPr>
              <a:lnSpc>
                <a:spcPct val="90000"/>
              </a:lnSpc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94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Raytracing</a:t>
            </a: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914400" y="2133600"/>
            <a:ext cx="304800" cy="3810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1752600" y="2667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V="1">
            <a:off x="1752600" y="20574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2819400" y="2057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H="1">
            <a:off x="1752600" y="29718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8" name="Oval 8" descr="60%"/>
          <p:cNvSpPr>
            <a:spLocks noChangeArrowheads="1"/>
          </p:cNvSpPr>
          <p:nvPr/>
        </p:nvSpPr>
        <p:spPr bwMode="auto">
          <a:xfrm>
            <a:off x="4114800" y="4191000"/>
            <a:ext cx="2209800" cy="609600"/>
          </a:xfrm>
          <a:prstGeom prst="ellipse">
            <a:avLst/>
          </a:prstGeom>
          <a:pattFill prst="pct60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6477000" y="1600200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4343400" y="1447800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4114800" y="205740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262188" y="2836863"/>
            <a:ext cx="3224212" cy="15827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295400" y="2362200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1857375" y="2640013"/>
            <a:ext cx="395288" cy="2063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 flipV="1">
            <a:off x="4648200" y="1905000"/>
            <a:ext cx="762000" cy="2514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 flipV="1">
            <a:off x="4800600" y="2362200"/>
            <a:ext cx="609600" cy="2057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flipV="1">
            <a:off x="5410200" y="1981200"/>
            <a:ext cx="11430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4953000" y="22860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Shadow rays</a:t>
            </a:r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 flipV="1">
            <a:off x="5410200" y="3505200"/>
            <a:ext cx="26670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6858000" y="381000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Reflection ray</a:t>
            </a:r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>
            <a:off x="5562600" y="4876800"/>
            <a:ext cx="3810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 flipH="1" flipV="1">
            <a:off x="5410200" y="4419600"/>
            <a:ext cx="114300" cy="3508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5867400" y="533400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refracted ray</a:t>
            </a:r>
          </a:p>
        </p:txBody>
      </p:sp>
    </p:spTree>
    <p:extLst>
      <p:ext uri="{BB962C8B-B14F-4D97-AF65-F5344CB8AC3E}">
        <p14:creationId xmlns:p14="http://schemas.microsoft.com/office/powerpoint/2010/main" val="16081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Ray Tracing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When a reflected or refracted ray hits a surface, repeat the whole process from that point</a:t>
            </a:r>
          </a:p>
          <a:p>
            <a:pPr marL="742950" lvl="1" indent="-285750"/>
            <a:r>
              <a:rPr lang="en-US" sz="2200"/>
              <a:t>Send out more shadow rays</a:t>
            </a:r>
          </a:p>
          <a:p>
            <a:pPr marL="742950" lvl="1" indent="-285750"/>
            <a:r>
              <a:rPr lang="en-US" sz="2200"/>
              <a:t>Send out new reflected ray (if required)</a:t>
            </a:r>
          </a:p>
          <a:p>
            <a:pPr marL="742950" lvl="1" indent="-285750"/>
            <a:r>
              <a:rPr lang="en-US" sz="2200"/>
              <a:t>Send out a new refracted ray (if required)</a:t>
            </a:r>
          </a:p>
          <a:p>
            <a:pPr marL="742950" lvl="1" indent="-285750"/>
            <a:r>
              <a:rPr lang="en-US" sz="2200"/>
              <a:t>Generally, reduce the weight of each additional ray when computing the contributions to surface color</a:t>
            </a:r>
          </a:p>
          <a:p>
            <a:pPr marL="742950" lvl="1" indent="-285750"/>
            <a:r>
              <a:rPr lang="en-US" sz="2200"/>
              <a:t>Stop when the contribution from a ray is too small to notice or maximum recursion level has been reached</a:t>
            </a:r>
          </a:p>
        </p:txBody>
      </p:sp>
    </p:spTree>
    <p:extLst>
      <p:ext uri="{BB962C8B-B14F-4D97-AF65-F5344CB8AC3E}">
        <p14:creationId xmlns:p14="http://schemas.microsoft.com/office/powerpoint/2010/main" val="1405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Upcoming:</a:t>
            </a:r>
          </a:p>
          <a:p>
            <a:pPr lvl="1"/>
            <a:r>
              <a:rPr lang="en-US" dirty="0" smtClean="0"/>
              <a:t>Project G Mass OH?</a:t>
            </a:r>
          </a:p>
          <a:p>
            <a:pPr lvl="1"/>
            <a:r>
              <a:rPr lang="en-US" dirty="0" smtClean="0"/>
              <a:t>Live code project 1?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Raytracing Implementation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Raytracing breaks down into two tasks:</a:t>
            </a:r>
          </a:p>
          <a:p>
            <a:pPr marL="742950" lvl="1" indent="-285750"/>
            <a:r>
              <a:rPr lang="en-US" sz="2200"/>
              <a:t>Constructing the rays to cast</a:t>
            </a:r>
          </a:p>
          <a:p>
            <a:pPr marL="742950" lvl="1" indent="-285750"/>
            <a:r>
              <a:rPr lang="en-US" sz="2200"/>
              <a:t>Intersecting rays with geometry</a:t>
            </a:r>
          </a:p>
          <a:p>
            <a:r>
              <a:rPr lang="en-US" sz="2600"/>
              <a:t>The former problem is simple vector arithmetic</a:t>
            </a:r>
          </a:p>
          <a:p>
            <a:r>
              <a:rPr lang="en-US" sz="2600"/>
              <a:t>Intersection is essentially root finding (as we will see)</a:t>
            </a:r>
          </a:p>
          <a:p>
            <a:pPr marL="742950" lvl="1" indent="-285750"/>
            <a:r>
              <a:rPr lang="en-US" sz="2200"/>
              <a:t>Any root finding technique can be applied</a:t>
            </a:r>
          </a:p>
          <a:p>
            <a:r>
              <a:rPr lang="en-US" sz="2600"/>
              <a:t>Intersection calculation can be done in world coordinates or model coordinates</a:t>
            </a:r>
          </a:p>
        </p:txBody>
      </p:sp>
    </p:spTree>
    <p:extLst>
      <p:ext uri="{BB962C8B-B14F-4D97-AF65-F5344CB8AC3E}">
        <p14:creationId xmlns:p14="http://schemas.microsoft.com/office/powerpoint/2010/main" val="20436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Rays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Define rays by an initial point and a direction: </a:t>
            </a:r>
            <a:r>
              <a:rPr lang="en-US" sz="2100" b="1"/>
              <a:t>x</a:t>
            </a:r>
            <a:r>
              <a:rPr lang="en-US" sz="2100"/>
              <a:t>(</a:t>
            </a:r>
            <a:r>
              <a:rPr lang="en-US" sz="2100" i="1"/>
              <a:t>t</a:t>
            </a:r>
            <a:r>
              <a:rPr lang="en-US" sz="2100"/>
              <a:t>)=</a:t>
            </a:r>
            <a:r>
              <a:rPr lang="en-US" sz="2100" b="1"/>
              <a:t>x</a:t>
            </a:r>
            <a:r>
              <a:rPr lang="en-US" sz="2100" baseline="-25000"/>
              <a:t>0</a:t>
            </a:r>
            <a:r>
              <a:rPr lang="en-US" sz="2100"/>
              <a:t>+</a:t>
            </a:r>
            <a:r>
              <a:rPr lang="en-US" sz="2100" i="1"/>
              <a:t>t</a:t>
            </a:r>
            <a:r>
              <a:rPr lang="en-US" sz="2100" b="1"/>
              <a:t>d</a:t>
            </a:r>
          </a:p>
          <a:p>
            <a:pPr>
              <a:lnSpc>
                <a:spcPct val="90000"/>
              </a:lnSpc>
            </a:pPr>
            <a:r>
              <a:rPr lang="en-US" sz="2100"/>
              <a:t>Eye rays: Rays from the eye through a pixel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Construct using the eye location and the pixel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s location on the image plane. </a:t>
            </a:r>
            <a:r>
              <a:rPr lang="en-US" sz="2000" b="1"/>
              <a:t>X</a:t>
            </a:r>
            <a:r>
              <a:rPr lang="en-US" sz="2000" baseline="-25000"/>
              <a:t>0 </a:t>
            </a:r>
            <a:r>
              <a:rPr lang="en-US" sz="2000"/>
              <a:t>= </a:t>
            </a:r>
            <a:r>
              <a:rPr lang="en-US" sz="2000" b="1"/>
              <a:t>eye</a:t>
            </a:r>
          </a:p>
          <a:p>
            <a:pPr>
              <a:lnSpc>
                <a:spcPct val="90000"/>
              </a:lnSpc>
            </a:pPr>
            <a:r>
              <a:rPr lang="en-US" sz="2100"/>
              <a:t>Shadow rays: Rays from a point on a surface to the light.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 b="1"/>
              <a:t>X</a:t>
            </a:r>
            <a:r>
              <a:rPr lang="en-US" sz="2000" baseline="-25000"/>
              <a:t>0 </a:t>
            </a:r>
            <a:r>
              <a:rPr lang="en-US" sz="2000"/>
              <a:t>= point on surface</a:t>
            </a:r>
          </a:p>
          <a:p>
            <a:pPr>
              <a:lnSpc>
                <a:spcPct val="90000"/>
              </a:lnSpc>
            </a:pPr>
            <a:r>
              <a:rPr lang="en-US" sz="2100"/>
              <a:t>Reflection rays: Rays from a point on a surface in the reflection direction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Construct using laws of reflection. </a:t>
            </a:r>
            <a:r>
              <a:rPr lang="en-US" sz="2000" b="1"/>
              <a:t>X</a:t>
            </a:r>
            <a:r>
              <a:rPr lang="en-US" sz="2000" baseline="-25000"/>
              <a:t>0 </a:t>
            </a:r>
            <a:r>
              <a:rPr lang="en-US" sz="2000"/>
              <a:t>= surface point</a:t>
            </a:r>
          </a:p>
          <a:p>
            <a:pPr>
              <a:lnSpc>
                <a:spcPct val="90000"/>
              </a:lnSpc>
            </a:pPr>
            <a:r>
              <a:rPr lang="en-US" sz="2100"/>
              <a:t>Transmitted rays: Rays from a point on a transparent surface through the surface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Construct using laws of refraction. </a:t>
            </a:r>
            <a:r>
              <a:rPr lang="en-US" sz="2000" b="1"/>
              <a:t>X</a:t>
            </a:r>
            <a:r>
              <a:rPr lang="en-US" sz="2000" baseline="-25000"/>
              <a:t>0 </a:t>
            </a:r>
            <a:r>
              <a:rPr lang="en-US" sz="2000"/>
              <a:t>= surface point</a:t>
            </a:r>
          </a:p>
          <a:p>
            <a:pPr marL="742950" lvl="1" indent="-285750"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164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From Pixels to Rays</a:t>
            </a:r>
          </a:p>
        </p:txBody>
      </p:sp>
      <p:pic>
        <p:nvPicPr>
          <p:cNvPr id="6656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133600"/>
            <a:ext cx="4765675" cy="3495675"/>
          </a:xfrm>
        </p:spPr>
      </p:pic>
      <p:graphicFrame>
        <p:nvGraphicFramePr>
          <p:cNvPr id="66569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15000" y="1600200"/>
          <a:ext cx="165258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4" imgW="901440" imgH="914400" progId="">
                  <p:embed/>
                </p:oleObj>
              </mc:Choice>
              <mc:Fallback>
                <p:oleObj name="Equation" r:id="rId4" imgW="90144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600200"/>
                        <a:ext cx="1652588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676900" y="3581400"/>
          <a:ext cx="2436813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6" imgW="1333440" imgH="838080" progId="">
                  <p:embed/>
                </p:oleObj>
              </mc:Choice>
              <mc:Fallback>
                <p:oleObj name="Equation" r:id="rId6" imgW="1333440" imgH="8380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3581400"/>
                        <a:ext cx="2436813" cy="153193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3" name="Object 1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24200" y="5638800"/>
          <a:ext cx="54054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8" imgW="3009600" imgH="444240" progId="Equation.3">
                  <p:embed/>
                </p:oleObj>
              </mc:Choice>
              <mc:Fallback>
                <p:oleObj name="Equation" r:id="rId8" imgW="300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638800"/>
                        <a:ext cx="5405438" cy="798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731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ahoma" charset="0"/>
              </a:rPr>
              <a:t>Ray Tracing Illumination</a:t>
            </a: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53988" y="1362075"/>
            <a:ext cx="4724400" cy="3657600"/>
            <a:chOff x="96" y="672"/>
            <a:chExt cx="2976" cy="2304"/>
          </a:xfrm>
        </p:grpSpPr>
        <p:sp>
          <p:nvSpPr>
            <p:cNvPr id="40964" name="Rectangle 4"/>
            <p:cNvSpPr>
              <a:spLocks noChangeArrowheads="1"/>
            </p:cNvSpPr>
            <p:nvPr/>
          </p:nvSpPr>
          <p:spPr bwMode="auto">
            <a:xfrm>
              <a:off x="1680" y="2688"/>
              <a:ext cx="1392" cy="288"/>
            </a:xfrm>
            <a:prstGeom prst="rect">
              <a:avLst/>
            </a:prstGeom>
            <a:solidFill>
              <a:srgbClr val="50E1E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1536" y="2112"/>
              <a:ext cx="1248" cy="288"/>
            </a:xfrm>
            <a:prstGeom prst="rect">
              <a:avLst/>
            </a:prstGeom>
            <a:solidFill>
              <a:srgbClr val="50E1E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66" name="Rectangle 6"/>
            <p:cNvSpPr>
              <a:spLocks noChangeArrowheads="1"/>
            </p:cNvSpPr>
            <p:nvPr/>
          </p:nvSpPr>
          <p:spPr bwMode="auto">
            <a:xfrm>
              <a:off x="96" y="1536"/>
              <a:ext cx="768" cy="288"/>
            </a:xfrm>
            <a:prstGeom prst="rect">
              <a:avLst/>
            </a:prstGeom>
            <a:solidFill>
              <a:srgbClr val="50E1E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816" y="672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>
                <a:spcBef>
                  <a:spcPct val="50000"/>
                </a:spcBef>
              </a:pPr>
              <a:r>
                <a:rPr lang="en-US" sz="2000" smtClean="0">
                  <a:solidFill>
                    <a:srgbClr val="7E9CE8"/>
                  </a:solidFill>
                  <a:latin typeface="Tahoma" charset="0"/>
                </a:rPr>
                <a:t>Recursive</a:t>
              </a:r>
              <a:endParaRPr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40968" name="Freeform 8"/>
            <p:cNvSpPr>
              <a:spLocks/>
            </p:cNvSpPr>
            <p:nvPr/>
          </p:nvSpPr>
          <p:spPr bwMode="auto">
            <a:xfrm>
              <a:off x="480" y="912"/>
              <a:ext cx="672" cy="606"/>
            </a:xfrm>
            <a:custGeom>
              <a:avLst/>
              <a:gdLst>
                <a:gd name="T0" fmla="*/ 672 w 672"/>
                <a:gd name="T1" fmla="*/ 0 h 606"/>
                <a:gd name="T2" fmla="*/ 0 w 672"/>
                <a:gd name="T3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2" h="606">
                  <a:moveTo>
                    <a:pt x="672" y="0"/>
                  </a:moveTo>
                  <a:lnTo>
                    <a:pt x="0" y="606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69" name="Freeform 9"/>
            <p:cNvSpPr>
              <a:spLocks/>
            </p:cNvSpPr>
            <p:nvPr/>
          </p:nvSpPr>
          <p:spPr bwMode="auto">
            <a:xfrm>
              <a:off x="1152" y="912"/>
              <a:ext cx="738" cy="1200"/>
            </a:xfrm>
            <a:custGeom>
              <a:avLst/>
              <a:gdLst>
                <a:gd name="T0" fmla="*/ 0 w 738"/>
                <a:gd name="T1" fmla="*/ 0 h 1200"/>
                <a:gd name="T2" fmla="*/ 738 w 738"/>
                <a:gd name="T3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38" h="1200">
                  <a:moveTo>
                    <a:pt x="0" y="0"/>
                  </a:moveTo>
                  <a:lnTo>
                    <a:pt x="738" y="12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70" name="Freeform 10"/>
            <p:cNvSpPr>
              <a:spLocks/>
            </p:cNvSpPr>
            <p:nvPr/>
          </p:nvSpPr>
          <p:spPr bwMode="auto">
            <a:xfrm>
              <a:off x="1158" y="930"/>
              <a:ext cx="666" cy="1758"/>
            </a:xfrm>
            <a:custGeom>
              <a:avLst/>
              <a:gdLst>
                <a:gd name="T0" fmla="*/ 0 w 666"/>
                <a:gd name="T1" fmla="*/ 0 h 1758"/>
                <a:gd name="T2" fmla="*/ 666 w 666"/>
                <a:gd name="T3" fmla="*/ 1758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6" h="1758">
                  <a:moveTo>
                    <a:pt x="0" y="0"/>
                  </a:moveTo>
                  <a:lnTo>
                    <a:pt x="666" y="175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153988" y="2657475"/>
          <a:ext cx="5334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Equation" r:id="rId3" imgW="2146300" imgH="241300" progId="Equation.3">
                  <p:embed/>
                </p:oleObj>
              </mc:Choice>
              <mc:Fallback>
                <p:oleObj name="Equation" r:id="rId3" imgW="2146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2657475"/>
                        <a:ext cx="5334000" cy="6000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687388" y="4486275"/>
          <a:ext cx="419893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5" imgW="1689100" imgH="228600" progId="Equation.3">
                  <p:embed/>
                </p:oleObj>
              </mc:Choice>
              <mc:Fallback>
                <p:oleObj name="Equation" r:id="rId5" imgW="168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486275"/>
                        <a:ext cx="4198937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1074738" y="76200"/>
            <a:ext cx="77930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defTabSz="914400"/>
            <a:endParaRPr lang="en-US" sz="3900" b="1" smtClean="0">
              <a:solidFill>
                <a:srgbClr val="330066"/>
              </a:solidFill>
            </a:endParaRPr>
          </a:p>
        </p:txBody>
      </p:sp>
      <p:graphicFrame>
        <p:nvGraphicFramePr>
          <p:cNvPr id="40974" name="Object 14"/>
          <p:cNvGraphicFramePr>
            <a:graphicFrameLocks noChangeAspect="1"/>
          </p:cNvGraphicFramePr>
          <p:nvPr/>
        </p:nvGraphicFramePr>
        <p:xfrm>
          <a:off x="687388" y="5324475"/>
          <a:ext cx="75231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7" imgW="3098800" imgH="381000" progId="Equation.3">
                  <p:embed/>
                </p:oleObj>
              </mc:Choice>
              <mc:Fallback>
                <p:oleObj name="Equation" r:id="rId7" imgW="3098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324475"/>
                        <a:ext cx="75231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792788" y="3190875"/>
            <a:ext cx="2438400" cy="1219200"/>
          </a:xfrm>
          <a:prstGeom prst="rect">
            <a:avLst/>
          </a:prstGeom>
          <a:solidFill>
            <a:srgbClr val="00E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V="1">
            <a:off x="7011988" y="2352675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 rot="2097684">
            <a:off x="4878388" y="1819275"/>
            <a:ext cx="446087" cy="381000"/>
            <a:chOff x="3072" y="1200"/>
            <a:chExt cx="281" cy="336"/>
          </a:xfrm>
        </p:grpSpPr>
        <p:sp>
          <p:nvSpPr>
            <p:cNvPr id="40978" name="Freeform 18"/>
            <p:cNvSpPr>
              <a:spLocks/>
            </p:cNvSpPr>
            <p:nvPr/>
          </p:nvSpPr>
          <p:spPr bwMode="auto">
            <a:xfrm>
              <a:off x="3072" y="1392"/>
              <a:ext cx="240" cy="144"/>
            </a:xfrm>
            <a:custGeom>
              <a:avLst/>
              <a:gdLst>
                <a:gd name="T0" fmla="*/ 0 w 240"/>
                <a:gd name="T1" fmla="*/ 0 h 144"/>
                <a:gd name="T2" fmla="*/ 144 w 240"/>
                <a:gd name="T3" fmla="*/ 48 h 144"/>
                <a:gd name="T4" fmla="*/ 240 w 240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44">
                  <a:moveTo>
                    <a:pt x="0" y="0"/>
                  </a:moveTo>
                  <a:cubicBezTo>
                    <a:pt x="52" y="12"/>
                    <a:pt x="104" y="24"/>
                    <a:pt x="144" y="48"/>
                  </a:cubicBezTo>
                  <a:cubicBezTo>
                    <a:pt x="184" y="72"/>
                    <a:pt x="212" y="108"/>
                    <a:pt x="24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79" name="Freeform 19"/>
            <p:cNvSpPr>
              <a:spLocks/>
            </p:cNvSpPr>
            <p:nvPr/>
          </p:nvSpPr>
          <p:spPr bwMode="auto">
            <a:xfrm>
              <a:off x="3072" y="1200"/>
              <a:ext cx="240" cy="192"/>
            </a:xfrm>
            <a:custGeom>
              <a:avLst/>
              <a:gdLst>
                <a:gd name="T0" fmla="*/ 0 w 288"/>
                <a:gd name="T1" fmla="*/ 192 h 192"/>
                <a:gd name="T2" fmla="*/ 192 w 288"/>
                <a:gd name="T3" fmla="*/ 96 h 192"/>
                <a:gd name="T4" fmla="*/ 288 w 288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192">
                  <a:moveTo>
                    <a:pt x="0" y="192"/>
                  </a:moveTo>
                  <a:cubicBezTo>
                    <a:pt x="72" y="160"/>
                    <a:pt x="144" y="128"/>
                    <a:pt x="192" y="96"/>
                  </a:cubicBezTo>
                  <a:cubicBezTo>
                    <a:pt x="240" y="64"/>
                    <a:pt x="264" y="32"/>
                    <a:pt x="288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80" name="Freeform 20"/>
            <p:cNvSpPr>
              <a:spLocks/>
            </p:cNvSpPr>
            <p:nvPr/>
          </p:nvSpPr>
          <p:spPr bwMode="auto">
            <a:xfrm>
              <a:off x="3264" y="1248"/>
              <a:ext cx="89" cy="252"/>
            </a:xfrm>
            <a:custGeom>
              <a:avLst/>
              <a:gdLst>
                <a:gd name="T0" fmla="*/ 0 w 89"/>
                <a:gd name="T1" fmla="*/ 0 h 252"/>
                <a:gd name="T2" fmla="*/ 84 w 89"/>
                <a:gd name="T3" fmla="*/ 132 h 252"/>
                <a:gd name="T4" fmla="*/ 30 w 89"/>
                <a:gd name="T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252">
                  <a:moveTo>
                    <a:pt x="0" y="0"/>
                  </a:moveTo>
                  <a:cubicBezTo>
                    <a:pt x="14" y="22"/>
                    <a:pt x="79" y="90"/>
                    <a:pt x="84" y="132"/>
                  </a:cubicBezTo>
                  <a:cubicBezTo>
                    <a:pt x="89" y="174"/>
                    <a:pt x="41" y="227"/>
                    <a:pt x="30" y="25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81" name="Freeform 21"/>
            <p:cNvSpPr>
              <a:spLocks/>
            </p:cNvSpPr>
            <p:nvPr/>
          </p:nvSpPr>
          <p:spPr bwMode="auto">
            <a:xfrm>
              <a:off x="3294" y="1296"/>
              <a:ext cx="18" cy="192"/>
            </a:xfrm>
            <a:custGeom>
              <a:avLst/>
              <a:gdLst>
                <a:gd name="T0" fmla="*/ 18 w 18"/>
                <a:gd name="T1" fmla="*/ 0 h 192"/>
                <a:gd name="T2" fmla="*/ 0 w 18"/>
                <a:gd name="T3" fmla="*/ 78 h 192"/>
                <a:gd name="T4" fmla="*/ 18 w 18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92">
                  <a:moveTo>
                    <a:pt x="18" y="0"/>
                  </a:moveTo>
                  <a:cubicBezTo>
                    <a:pt x="15" y="13"/>
                    <a:pt x="0" y="46"/>
                    <a:pt x="0" y="78"/>
                  </a:cubicBezTo>
                  <a:cubicBezTo>
                    <a:pt x="0" y="110"/>
                    <a:pt x="14" y="168"/>
                    <a:pt x="18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5259388" y="2124075"/>
            <a:ext cx="17526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 flipH="1" flipV="1">
            <a:off x="5792788" y="2657475"/>
            <a:ext cx="6096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40984" name="Object 24"/>
          <p:cNvGraphicFramePr>
            <a:graphicFrameLocks noChangeAspect="1"/>
          </p:cNvGraphicFramePr>
          <p:nvPr/>
        </p:nvGraphicFramePr>
        <p:xfrm>
          <a:off x="5792788" y="2733675"/>
          <a:ext cx="217487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9" imgW="126780" imgH="164814" progId="Equation.3">
                  <p:embed/>
                </p:oleObj>
              </mc:Choice>
              <mc:Fallback>
                <p:oleObj name="Equation" r:id="rId9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2788" y="2733675"/>
                        <a:ext cx="217487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5" name="Object 25"/>
          <p:cNvGraphicFramePr>
            <a:graphicFrameLocks noChangeAspect="1"/>
          </p:cNvGraphicFramePr>
          <p:nvPr/>
        </p:nvGraphicFramePr>
        <p:xfrm>
          <a:off x="5945188" y="2266950"/>
          <a:ext cx="3810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11" imgW="152202" imgH="177569" progId="Equation.3">
                  <p:embed/>
                </p:oleObj>
              </mc:Choice>
              <mc:Fallback>
                <p:oleObj name="Equation" r:id="rId11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2266950"/>
                        <a:ext cx="381000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6" name="Object 26"/>
          <p:cNvGraphicFramePr>
            <a:graphicFrameLocks noChangeAspect="1"/>
          </p:cNvGraphicFramePr>
          <p:nvPr/>
        </p:nvGraphicFramePr>
        <p:xfrm>
          <a:off x="5335588" y="1819275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13" imgW="152268" imgH="164957" progId="Equation.3">
                  <p:embed/>
                </p:oleObj>
              </mc:Choice>
              <mc:Fallback>
                <p:oleObj name="Equation" r:id="rId13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1819275"/>
                        <a:ext cx="381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7" name="Object 27"/>
          <p:cNvGraphicFramePr>
            <a:graphicFrameLocks noChangeAspect="1"/>
          </p:cNvGraphicFramePr>
          <p:nvPr/>
        </p:nvGraphicFramePr>
        <p:xfrm>
          <a:off x="7164388" y="3114675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15" imgW="152268" imgH="164957" progId="Equation.3">
                  <p:embed/>
                </p:oleObj>
              </mc:Choice>
              <mc:Fallback>
                <p:oleObj name="Equation" r:id="rId15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114675"/>
                        <a:ext cx="381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88" name="Group 28"/>
          <p:cNvGrpSpPr>
            <a:grpSpLocks/>
          </p:cNvGrpSpPr>
          <p:nvPr/>
        </p:nvGrpSpPr>
        <p:grpSpPr bwMode="auto">
          <a:xfrm>
            <a:off x="7010400" y="1524000"/>
            <a:ext cx="2133600" cy="1676400"/>
            <a:chOff x="4416" y="768"/>
            <a:chExt cx="1344" cy="1056"/>
          </a:xfrm>
        </p:grpSpPr>
        <p:sp>
          <p:nvSpPr>
            <p:cNvPr id="40989" name="Line 29"/>
            <p:cNvSpPr>
              <a:spLocks noChangeShapeType="1"/>
            </p:cNvSpPr>
            <p:nvPr/>
          </p:nvSpPr>
          <p:spPr bwMode="auto">
            <a:xfrm flipH="1">
              <a:off x="4800" y="1392"/>
              <a:ext cx="384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40990" name="Group 30"/>
            <p:cNvGrpSpPr>
              <a:grpSpLocks/>
            </p:cNvGrpSpPr>
            <p:nvPr/>
          </p:nvGrpSpPr>
          <p:grpSpPr bwMode="auto">
            <a:xfrm>
              <a:off x="4416" y="768"/>
              <a:ext cx="1344" cy="1056"/>
              <a:chOff x="4416" y="768"/>
              <a:chExt cx="1344" cy="1056"/>
            </a:xfrm>
          </p:grpSpPr>
          <p:sp>
            <p:nvSpPr>
              <p:cNvPr id="40991" name="Freeform 31"/>
              <p:cNvSpPr>
                <a:spLocks/>
              </p:cNvSpPr>
              <p:nvPr/>
            </p:nvSpPr>
            <p:spPr bwMode="auto">
              <a:xfrm>
                <a:off x="4928" y="768"/>
                <a:ext cx="832" cy="624"/>
              </a:xfrm>
              <a:custGeom>
                <a:avLst/>
                <a:gdLst>
                  <a:gd name="T0" fmla="*/ 8 w 832"/>
                  <a:gd name="T1" fmla="*/ 168 h 624"/>
                  <a:gd name="T2" fmla="*/ 440 w 832"/>
                  <a:gd name="T3" fmla="*/ 600 h 624"/>
                  <a:gd name="T4" fmla="*/ 824 w 832"/>
                  <a:gd name="T5" fmla="*/ 312 h 624"/>
                  <a:gd name="T6" fmla="*/ 392 w 832"/>
                  <a:gd name="T7" fmla="*/ 24 h 624"/>
                  <a:gd name="T8" fmla="*/ 8 w 832"/>
                  <a:gd name="T9" fmla="*/ 168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624">
                    <a:moveTo>
                      <a:pt x="8" y="168"/>
                    </a:moveTo>
                    <a:cubicBezTo>
                      <a:pt x="16" y="264"/>
                      <a:pt x="304" y="576"/>
                      <a:pt x="440" y="600"/>
                    </a:cubicBezTo>
                    <a:cubicBezTo>
                      <a:pt x="576" y="624"/>
                      <a:pt x="832" y="408"/>
                      <a:pt x="824" y="312"/>
                    </a:cubicBezTo>
                    <a:cubicBezTo>
                      <a:pt x="816" y="216"/>
                      <a:pt x="528" y="48"/>
                      <a:pt x="392" y="24"/>
                    </a:cubicBezTo>
                    <a:cubicBezTo>
                      <a:pt x="256" y="0"/>
                      <a:pt x="0" y="72"/>
                      <a:pt x="8" y="168"/>
                    </a:cubicBezTo>
                    <a:close/>
                  </a:path>
                </a:pathLst>
              </a:custGeom>
              <a:solidFill>
                <a:srgbClr val="FFCF0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1C1C1C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/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992" name="Line 32"/>
              <p:cNvSpPr>
                <a:spLocks noChangeShapeType="1"/>
              </p:cNvSpPr>
              <p:nvPr/>
            </p:nvSpPr>
            <p:spPr bwMode="auto">
              <a:xfrm flipV="1">
                <a:off x="4416" y="1248"/>
                <a:ext cx="768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1C1C1C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/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0993" name="Object 33"/>
              <p:cNvGraphicFramePr>
                <a:graphicFrameLocks noChangeAspect="1"/>
              </p:cNvGraphicFramePr>
              <p:nvPr/>
            </p:nvGraphicFramePr>
            <p:xfrm>
              <a:off x="4944" y="1514"/>
              <a:ext cx="480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" name="Equation" r:id="rId17" imgW="444307" imgH="241195" progId="Equation.3">
                      <p:embed/>
                    </p:oleObj>
                  </mc:Choice>
                  <mc:Fallback>
                    <p:oleObj name="Equation" r:id="rId17" imgW="444307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1514"/>
                            <a:ext cx="480" cy="2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994" name="Object 34"/>
              <p:cNvGraphicFramePr>
                <a:graphicFrameLocks noChangeAspect="1"/>
              </p:cNvGraphicFramePr>
              <p:nvPr/>
            </p:nvGraphicFramePr>
            <p:xfrm>
              <a:off x="4814" y="1152"/>
              <a:ext cx="479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5" name="Equation" r:id="rId19" imgW="444307" imgH="241195" progId="Equation.3">
                      <p:embed/>
                    </p:oleObj>
                  </mc:Choice>
                  <mc:Fallback>
                    <p:oleObj name="Equation" r:id="rId19" imgW="444307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4" y="1152"/>
                            <a:ext cx="479" cy="2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0995" name="Group 35"/>
          <p:cNvGrpSpPr>
            <a:grpSpLocks/>
          </p:cNvGrpSpPr>
          <p:nvPr/>
        </p:nvGrpSpPr>
        <p:grpSpPr bwMode="auto">
          <a:xfrm>
            <a:off x="6249988" y="3190875"/>
            <a:ext cx="2208212" cy="990600"/>
            <a:chOff x="3936" y="1824"/>
            <a:chExt cx="1391" cy="624"/>
          </a:xfrm>
        </p:grpSpPr>
        <p:sp>
          <p:nvSpPr>
            <p:cNvPr id="40996" name="Line 36"/>
            <p:cNvSpPr>
              <a:spLocks noChangeShapeType="1"/>
            </p:cNvSpPr>
            <p:nvPr/>
          </p:nvSpPr>
          <p:spPr bwMode="auto">
            <a:xfrm>
              <a:off x="4416" y="1824"/>
              <a:ext cx="384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997" name="Line 37"/>
            <p:cNvSpPr>
              <a:spLocks noChangeShapeType="1"/>
            </p:cNvSpPr>
            <p:nvPr/>
          </p:nvSpPr>
          <p:spPr bwMode="auto">
            <a:xfrm flipH="1" flipV="1">
              <a:off x="4368" y="1968"/>
              <a:ext cx="24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0998" name="Object 38"/>
            <p:cNvGraphicFramePr>
              <a:graphicFrameLocks noChangeAspect="1"/>
            </p:cNvGraphicFramePr>
            <p:nvPr/>
          </p:nvGraphicFramePr>
          <p:xfrm>
            <a:off x="3936" y="2064"/>
            <a:ext cx="57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" name="Equation" r:id="rId21" imgW="533169" imgH="228501" progId="Equation.3">
                    <p:embed/>
                  </p:oleObj>
                </mc:Choice>
                <mc:Fallback>
                  <p:oleObj name="Equation" r:id="rId21" imgW="533169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064"/>
                          <a:ext cx="576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9" name="Object 39"/>
            <p:cNvGraphicFramePr>
              <a:graphicFrameLocks noChangeAspect="1"/>
            </p:cNvGraphicFramePr>
            <p:nvPr/>
          </p:nvGraphicFramePr>
          <p:xfrm>
            <a:off x="4737" y="2016"/>
            <a:ext cx="59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7" name="Equation" r:id="rId23" imgW="545863" imgH="228501" progId="Equation.3">
                    <p:embed/>
                  </p:oleObj>
                </mc:Choice>
                <mc:Fallback>
                  <p:oleObj name="Equation" r:id="rId23" imgW="545863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7" y="2016"/>
                          <a:ext cx="590" cy="2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000" name="Object 40"/>
          <p:cNvGraphicFramePr>
            <a:graphicFrameLocks noChangeAspect="1"/>
          </p:cNvGraphicFramePr>
          <p:nvPr/>
        </p:nvGraphicFramePr>
        <p:xfrm>
          <a:off x="6783388" y="2047875"/>
          <a:ext cx="4572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25" imgW="177569" imgH="215619" progId="Equation.3">
                  <p:embed/>
                </p:oleObj>
              </mc:Choice>
              <mc:Fallback>
                <p:oleObj name="Equation" r:id="rId25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388" y="2047875"/>
                        <a:ext cx="457200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01" name="Picture 41" descr="j0198994[1]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479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02" name="Line 42"/>
          <p:cNvSpPr>
            <a:spLocks noChangeShapeType="1"/>
          </p:cNvSpPr>
          <p:nvPr/>
        </p:nvSpPr>
        <p:spPr bwMode="auto">
          <a:xfrm flipH="1" flipV="1">
            <a:off x="6326188" y="1819275"/>
            <a:ext cx="685800" cy="137160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 flipV="1">
            <a:off x="7011988" y="1819275"/>
            <a:ext cx="685800" cy="137160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41004" name="Object 44"/>
          <p:cNvGraphicFramePr>
            <a:graphicFrameLocks noChangeAspect="1"/>
          </p:cNvGraphicFramePr>
          <p:nvPr/>
        </p:nvGraphicFramePr>
        <p:xfrm>
          <a:off x="6402388" y="1514475"/>
          <a:ext cx="3492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28" imgW="139579" imgH="164957" progId="Equation.3">
                  <p:embed/>
                </p:oleObj>
              </mc:Choice>
              <mc:Fallback>
                <p:oleObj name="Equation" r:id="rId28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1514475"/>
                        <a:ext cx="34925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5" name="Object 45"/>
          <p:cNvGraphicFramePr>
            <a:graphicFrameLocks noChangeAspect="1"/>
          </p:cNvGraphicFramePr>
          <p:nvPr/>
        </p:nvGraphicFramePr>
        <p:xfrm>
          <a:off x="7435850" y="1503363"/>
          <a:ext cx="261938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30" imgW="152268" imgH="164957" progId="Equation.3">
                  <p:embed/>
                </p:oleObj>
              </mc:Choice>
              <mc:Fallback>
                <p:oleObj name="Equation" r:id="rId30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850" y="1503363"/>
                        <a:ext cx="261938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6" name="Object 46"/>
          <p:cNvGraphicFramePr>
            <a:graphicFrameLocks noChangeAspect="1"/>
          </p:cNvGraphicFramePr>
          <p:nvPr/>
        </p:nvGraphicFramePr>
        <p:xfrm>
          <a:off x="153988" y="2657475"/>
          <a:ext cx="2336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32" imgW="939800" imgH="228600" progId="Equation.3">
                  <p:embed/>
                </p:oleObj>
              </mc:Choice>
              <mc:Fallback>
                <p:oleObj name="Equation" r:id="rId32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2657475"/>
                        <a:ext cx="2336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7" name="Object 47"/>
          <p:cNvGraphicFramePr>
            <a:graphicFrameLocks noChangeAspect="1"/>
          </p:cNvGraphicFramePr>
          <p:nvPr/>
        </p:nvGraphicFramePr>
        <p:xfrm>
          <a:off x="153988" y="2657475"/>
          <a:ext cx="37242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Equation" r:id="rId34" imgW="1497950" imgH="241195" progId="Equation.3">
                  <p:embed/>
                </p:oleObj>
              </mc:Choice>
              <mc:Fallback>
                <p:oleObj name="Equation" r:id="rId34" imgW="1497950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2657475"/>
                        <a:ext cx="37242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8" name="Object 48"/>
          <p:cNvGraphicFramePr>
            <a:graphicFrameLocks noChangeAspect="1"/>
          </p:cNvGraphicFramePr>
          <p:nvPr/>
        </p:nvGraphicFramePr>
        <p:xfrm>
          <a:off x="687388" y="3571875"/>
          <a:ext cx="37576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6" imgW="1511300" imgH="241300" progId="Equation.3">
                  <p:embed/>
                </p:oleObj>
              </mc:Choice>
              <mc:Fallback>
                <p:oleObj name="Equation" r:id="rId36" imgW="1511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3571875"/>
                        <a:ext cx="3757612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9" name="Text Box 49"/>
          <p:cNvSpPr txBox="1">
            <a:spLocks noChangeArrowheads="1"/>
          </p:cNvSpPr>
          <p:nvPr/>
        </p:nvSpPr>
        <p:spPr bwMode="auto">
          <a:xfrm>
            <a:off x="685800" y="6248400"/>
            <a:ext cx="746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Check for shadowing (intersection with object along ray (P,L))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9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ahoma" charset="0"/>
              </a:rPr>
              <a:t>The Ray Tree</a:t>
            </a:r>
          </a:p>
        </p:txBody>
      </p:sp>
      <p:sp>
        <p:nvSpPr>
          <p:cNvPr id="41987" name="AutoShape 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886700" y="6324600"/>
            <a:ext cx="1066800" cy="457200"/>
          </a:xfrm>
          <a:prstGeom prst="actionButtonForwardNex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3162300" y="1828800"/>
            <a:ext cx="1600200" cy="1066800"/>
          </a:xfrm>
          <a:prstGeom prst="ellipse">
            <a:avLst/>
          </a:prstGeom>
          <a:solidFill>
            <a:srgbClr val="E4FAF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419100" y="2590800"/>
            <a:ext cx="762000" cy="762000"/>
          </a:xfrm>
          <a:prstGeom prst="ellipse">
            <a:avLst/>
          </a:prstGeom>
          <a:solidFill>
            <a:srgbClr val="00E4A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247900" y="2971800"/>
            <a:ext cx="533400" cy="304800"/>
          </a:xfrm>
          <a:prstGeom prst="ellipse">
            <a:avLst/>
          </a:prstGeom>
          <a:solidFill>
            <a:srgbClr val="33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 flipV="1">
            <a:off x="3390900" y="2743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3390900" y="2743200"/>
            <a:ext cx="838200" cy="106680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H="1">
            <a:off x="1104900" y="2743200"/>
            <a:ext cx="2286000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1104900" y="23622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5" name="Freeform 11"/>
          <p:cNvSpPr>
            <a:spLocks/>
          </p:cNvSpPr>
          <p:nvPr/>
        </p:nvSpPr>
        <p:spPr bwMode="auto">
          <a:xfrm>
            <a:off x="1104900" y="2743200"/>
            <a:ext cx="1143000" cy="371475"/>
          </a:xfrm>
          <a:custGeom>
            <a:avLst/>
            <a:gdLst>
              <a:gd name="T0" fmla="*/ 0 w 720"/>
              <a:gd name="T1" fmla="*/ 0 h 234"/>
              <a:gd name="T2" fmla="*/ 720 w 720"/>
              <a:gd name="T3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20" h="234">
                <a:moveTo>
                  <a:pt x="0" y="0"/>
                </a:moveTo>
                <a:lnTo>
                  <a:pt x="720" y="234"/>
                </a:lnTo>
              </a:path>
            </a:pathLst>
          </a:cu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 flipH="1">
            <a:off x="2933700" y="2743200"/>
            <a:ext cx="457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7" name="Freeform 13"/>
          <p:cNvSpPr>
            <a:spLocks/>
          </p:cNvSpPr>
          <p:nvPr/>
        </p:nvSpPr>
        <p:spPr bwMode="auto">
          <a:xfrm>
            <a:off x="1104900" y="1952625"/>
            <a:ext cx="323850" cy="790575"/>
          </a:xfrm>
          <a:custGeom>
            <a:avLst/>
            <a:gdLst>
              <a:gd name="T0" fmla="*/ 0 w 204"/>
              <a:gd name="T1" fmla="*/ 498 h 498"/>
              <a:gd name="T2" fmla="*/ 204 w 204"/>
              <a:gd name="T3" fmla="*/ 0 h 49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4" h="498">
                <a:moveTo>
                  <a:pt x="0" y="498"/>
                </a:moveTo>
                <a:lnTo>
                  <a:pt x="204" y="0"/>
                </a:lnTo>
              </a:path>
            </a:pathLst>
          </a:custGeom>
          <a:noFill/>
          <a:ln w="190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 flipV="1">
            <a:off x="3390900" y="1905000"/>
            <a:ext cx="228600" cy="838200"/>
          </a:xfrm>
          <a:prstGeom prst="line">
            <a:avLst/>
          </a:prstGeom>
          <a:noFill/>
          <a:ln w="19050">
            <a:solidFill>
              <a:srgbClr val="00E4A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 flipH="1" flipV="1">
            <a:off x="3505200" y="1447800"/>
            <a:ext cx="1143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3619500" y="1905000"/>
            <a:ext cx="609600" cy="190500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3619500" y="1905000"/>
            <a:ext cx="533400" cy="60960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 flipV="1">
            <a:off x="3619500" y="1371600"/>
            <a:ext cx="533400" cy="533400"/>
          </a:xfrm>
          <a:prstGeom prst="line">
            <a:avLst/>
          </a:prstGeom>
          <a:noFill/>
          <a:ln w="19050">
            <a:solidFill>
              <a:srgbClr val="00E4A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333500" y="16764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2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2171700" y="24384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4152900" y="22860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485900" y="30480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2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3619500" y="33528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4076700" y="32004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2781300" y="32004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N</a:t>
            </a:r>
            <a:r>
              <a:rPr lang="en-US" sz="1400" baseline="-25000" smtClean="0">
                <a:solidFill>
                  <a:srgbClr val="000000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1790700" y="21336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N</a:t>
            </a:r>
            <a:r>
              <a:rPr lang="en-US" sz="1400" baseline="-25000" smtClean="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>
            <a:off x="3200400" y="14478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N</a:t>
            </a:r>
            <a:r>
              <a:rPr lang="en-US" sz="1400" baseline="-25000" smtClean="0">
                <a:solidFill>
                  <a:srgbClr val="000000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2" name="Text Box 28"/>
          <p:cNvSpPr txBox="1">
            <a:spLocks noChangeArrowheads="1"/>
          </p:cNvSpPr>
          <p:nvPr/>
        </p:nvSpPr>
        <p:spPr bwMode="auto">
          <a:xfrm>
            <a:off x="3162300" y="21336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T</a:t>
            </a:r>
            <a:r>
              <a:rPr lang="en-US" sz="1400" baseline="-25000" smtClean="0">
                <a:solidFill>
                  <a:srgbClr val="17C0CD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3924300" y="15240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T</a:t>
            </a:r>
            <a:r>
              <a:rPr lang="en-US" sz="1400" baseline="-25000" smtClean="0">
                <a:solidFill>
                  <a:srgbClr val="17C0CD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342900" y="4495800"/>
            <a:ext cx="39624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N</a:t>
            </a:r>
            <a:r>
              <a:rPr lang="en-US" sz="2000" baseline="-25000" smtClean="0">
                <a:solidFill>
                  <a:srgbClr val="000000"/>
                </a:solidFill>
                <a:latin typeface="Tahoma" charset="0"/>
              </a:rPr>
              <a:t>i</a:t>
            </a: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surface normal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R</a:t>
            </a:r>
            <a:r>
              <a:rPr lang="en-US" sz="2000" baseline="-25000" smtClean="0">
                <a:solidFill>
                  <a:srgbClr val="000000"/>
                </a:solidFill>
                <a:latin typeface="Tahoma" charset="0"/>
              </a:rPr>
              <a:t>i</a:t>
            </a: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reflected ray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L</a:t>
            </a:r>
            <a:r>
              <a:rPr lang="en-US" sz="2000" baseline="-25000" smtClean="0">
                <a:solidFill>
                  <a:srgbClr val="000000"/>
                </a:solidFill>
                <a:latin typeface="Tahoma" charset="0"/>
              </a:rPr>
              <a:t>i</a:t>
            </a: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shadow ray </a:t>
            </a:r>
            <a:endParaRPr lang="en-US" sz="2400" smtClean="0">
              <a:solidFill>
                <a:srgbClr val="000000"/>
              </a:solidFill>
              <a:cs typeface="Arial" charset="0"/>
            </a:endParaRPr>
          </a:p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T</a:t>
            </a:r>
            <a:r>
              <a:rPr lang="en-US" sz="2000" baseline="-25000" smtClean="0">
                <a:solidFill>
                  <a:srgbClr val="000000"/>
                </a:solidFill>
                <a:latin typeface="Tahoma" charset="0"/>
              </a:rPr>
              <a:t>i</a:t>
            </a: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 transmitted (refracted) ray</a:t>
            </a:r>
          </a:p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Psuedo-code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6362700" y="1592263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Viewpoint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16" name="Line 32"/>
          <p:cNvSpPr>
            <a:spLocks noChangeShapeType="1"/>
          </p:cNvSpPr>
          <p:nvPr/>
        </p:nvSpPr>
        <p:spPr bwMode="auto">
          <a:xfrm>
            <a:off x="7048500" y="20574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17" name="Oval 33"/>
          <p:cNvSpPr>
            <a:spLocks noChangeArrowheads="1"/>
          </p:cNvSpPr>
          <p:nvPr/>
        </p:nvSpPr>
        <p:spPr bwMode="auto">
          <a:xfrm>
            <a:off x="6972300" y="2819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18" name="Oval 34"/>
          <p:cNvSpPr>
            <a:spLocks noChangeArrowheads="1"/>
          </p:cNvSpPr>
          <p:nvPr/>
        </p:nvSpPr>
        <p:spPr bwMode="auto">
          <a:xfrm>
            <a:off x="7810500" y="41910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19" name="Oval 35"/>
          <p:cNvSpPr>
            <a:spLocks noChangeArrowheads="1"/>
          </p:cNvSpPr>
          <p:nvPr/>
        </p:nvSpPr>
        <p:spPr bwMode="auto">
          <a:xfrm>
            <a:off x="6134100" y="41910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42020" name="AutoShape 36"/>
          <p:cNvCxnSpPr>
            <a:cxnSpLocks noChangeShapeType="1"/>
          </p:cNvCxnSpPr>
          <p:nvPr/>
        </p:nvCxnSpPr>
        <p:spPr bwMode="auto">
          <a:xfrm flipH="1">
            <a:off x="6210300" y="2949575"/>
            <a:ext cx="784225" cy="1241425"/>
          </a:xfrm>
          <a:prstGeom prst="straightConnector1">
            <a:avLst/>
          </a:prstGeom>
          <a:noFill/>
          <a:ln w="1905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2021" name="AutoShape 37"/>
          <p:cNvCxnSpPr>
            <a:cxnSpLocks noChangeShapeType="1"/>
          </p:cNvCxnSpPr>
          <p:nvPr/>
        </p:nvCxnSpPr>
        <p:spPr bwMode="auto">
          <a:xfrm>
            <a:off x="7102475" y="2949575"/>
            <a:ext cx="784225" cy="1241425"/>
          </a:xfrm>
          <a:prstGeom prst="straightConnector1">
            <a:avLst/>
          </a:prstGeom>
          <a:noFill/>
          <a:ln w="19050">
            <a:solidFill>
              <a:srgbClr val="17C0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2022" name="AutoShape 38"/>
          <p:cNvCxnSpPr>
            <a:cxnSpLocks noChangeShapeType="1"/>
          </p:cNvCxnSpPr>
          <p:nvPr/>
        </p:nvCxnSpPr>
        <p:spPr bwMode="auto">
          <a:xfrm flipH="1">
            <a:off x="5372100" y="4343400"/>
            <a:ext cx="784225" cy="1241425"/>
          </a:xfrm>
          <a:prstGeom prst="straightConnector1">
            <a:avLst/>
          </a:prstGeom>
          <a:noFill/>
          <a:ln w="1905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2023" name="AutoShape 39"/>
          <p:cNvCxnSpPr>
            <a:cxnSpLocks noChangeShapeType="1"/>
          </p:cNvCxnSpPr>
          <p:nvPr/>
        </p:nvCxnSpPr>
        <p:spPr bwMode="auto">
          <a:xfrm flipH="1">
            <a:off x="7048500" y="4343400"/>
            <a:ext cx="784225" cy="1241425"/>
          </a:xfrm>
          <a:prstGeom prst="straightConnector1">
            <a:avLst/>
          </a:prstGeom>
          <a:noFill/>
          <a:ln w="1905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2024" name="AutoShape 40"/>
          <p:cNvCxnSpPr>
            <a:cxnSpLocks noChangeShapeType="1"/>
          </p:cNvCxnSpPr>
          <p:nvPr/>
        </p:nvCxnSpPr>
        <p:spPr bwMode="auto">
          <a:xfrm>
            <a:off x="7962900" y="4343400"/>
            <a:ext cx="784225" cy="1241425"/>
          </a:xfrm>
          <a:prstGeom prst="straightConnector1">
            <a:avLst/>
          </a:prstGeom>
          <a:noFill/>
          <a:ln w="9525">
            <a:solidFill>
              <a:srgbClr val="17C0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2025" name="AutoShape 41"/>
          <p:cNvCxnSpPr>
            <a:cxnSpLocks noChangeShapeType="1"/>
          </p:cNvCxnSpPr>
          <p:nvPr/>
        </p:nvCxnSpPr>
        <p:spPr bwMode="auto">
          <a:xfrm>
            <a:off x="7962900" y="4343400"/>
            <a:ext cx="784225" cy="1241425"/>
          </a:xfrm>
          <a:prstGeom prst="straightConnector1">
            <a:avLst/>
          </a:prstGeom>
          <a:noFill/>
          <a:ln w="19050">
            <a:solidFill>
              <a:srgbClr val="17C0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026" name="Line 42"/>
          <p:cNvSpPr>
            <a:spLocks noChangeShapeType="1"/>
          </p:cNvSpPr>
          <p:nvPr/>
        </p:nvSpPr>
        <p:spPr bwMode="auto">
          <a:xfrm>
            <a:off x="7124700" y="2895600"/>
            <a:ext cx="533400" cy="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>
            <a:off x="6286500" y="4267200"/>
            <a:ext cx="533400" cy="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7962900" y="4267200"/>
            <a:ext cx="533400" cy="0"/>
          </a:xfrm>
          <a:prstGeom prst="line">
            <a:avLst/>
          </a:prstGeom>
          <a:noFill/>
          <a:ln w="19050">
            <a:solidFill>
              <a:srgbClr val="FFCF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7658100" y="27432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8343900" y="48768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T</a:t>
            </a:r>
            <a:r>
              <a:rPr lang="en-US" sz="1400" baseline="-25000" smtClean="0">
                <a:solidFill>
                  <a:srgbClr val="17C0CD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7353300" y="48768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8496300" y="41148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3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6819900" y="41148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L</a:t>
            </a:r>
            <a:r>
              <a:rPr lang="en-US" sz="1400" baseline="-25000" smtClean="0">
                <a:solidFill>
                  <a:srgbClr val="669999"/>
                </a:solidFill>
                <a:latin typeface="Tahoma" charset="0"/>
              </a:rPr>
              <a:t>2</a:t>
            </a:r>
            <a:r>
              <a:rPr lang="en-US" sz="1400" smtClean="0">
                <a:solidFill>
                  <a:srgbClr val="669999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7581900" y="34290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T</a:t>
            </a:r>
            <a:r>
              <a:rPr lang="en-US" sz="1400" baseline="-25000" smtClean="0">
                <a:solidFill>
                  <a:srgbClr val="17C0CD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17C0CD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210300" y="34290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1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5372100" y="4876800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R</a:t>
            </a:r>
            <a:r>
              <a:rPr lang="en-US" sz="1400" baseline="-25000" smtClean="0">
                <a:solidFill>
                  <a:srgbClr val="D8D8EC"/>
                </a:solidFill>
                <a:latin typeface="Tahoma" charset="0"/>
              </a:rPr>
              <a:t>2</a:t>
            </a:r>
            <a:r>
              <a:rPr lang="en-US" sz="1400" smtClean="0">
                <a:solidFill>
                  <a:srgbClr val="D8D8EC"/>
                </a:solidFill>
                <a:latin typeface="Tahoma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2037" name="Text Box 53"/>
          <p:cNvSpPr txBox="1">
            <a:spLocks noChangeArrowheads="1"/>
          </p:cNvSpPr>
          <p:nvPr/>
        </p:nvSpPr>
        <p:spPr bwMode="auto">
          <a:xfrm>
            <a:off x="3146425" y="4273550"/>
            <a:ext cx="466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2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Eye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42038" name="Picture 54" descr="j0198994[1]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3657600"/>
            <a:ext cx="330200" cy="4206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8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600"/>
              <a:t>Reflection angle = view angle</a:t>
            </a:r>
          </a:p>
          <a:p>
            <a:endParaRPr lang="en-US" sz="2600"/>
          </a:p>
        </p:txBody>
      </p:sp>
      <p:pic>
        <p:nvPicPr>
          <p:cNvPr id="4301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590800"/>
            <a:ext cx="7010400" cy="3616325"/>
          </a:xfrm>
        </p:spPr>
      </p:pic>
    </p:spTree>
    <p:extLst>
      <p:ext uri="{BB962C8B-B14F-4D97-AF65-F5344CB8AC3E}">
        <p14:creationId xmlns:p14="http://schemas.microsoft.com/office/powerpoint/2010/main" val="19001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17097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The maximum depth of the tree affects the handling of refraction</a:t>
            </a:r>
          </a:p>
          <a:p>
            <a:pPr>
              <a:lnSpc>
                <a:spcPct val="80000"/>
              </a:lnSpc>
            </a:pPr>
            <a:r>
              <a:rPr lang="en-US" sz="2000"/>
              <a:t>If we send another reflected ray from here, when do we stop? 2 solutions (complementary)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Answer 1: Stop at a fixed depth. 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Answer 2: Accumulate product of reflection coefficients and stop when this product is too small. 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000"/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352800"/>
            <a:ext cx="8229600" cy="2778125"/>
          </a:xfrm>
        </p:spPr>
      </p:pic>
    </p:spTree>
    <p:extLst>
      <p:ext uri="{BB962C8B-B14F-4D97-AF65-F5344CB8AC3E}">
        <p14:creationId xmlns:p14="http://schemas.microsoft.com/office/powerpoint/2010/main" val="20119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</a:t>
            </a:r>
          </a:p>
        </p:txBody>
      </p:sp>
      <p:pic>
        <p:nvPicPr>
          <p:cNvPr id="440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229600" cy="4073525"/>
          </a:xfrm>
        </p:spPr>
      </p:pic>
    </p:spTree>
    <p:extLst>
      <p:ext uri="{BB962C8B-B14F-4D97-AF65-F5344CB8AC3E}">
        <p14:creationId xmlns:p14="http://schemas.microsoft.com/office/powerpoint/2010/main" val="1074051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r>
              <a:rPr lang="en-US" sz="3600">
                <a:latin typeface="Tahoma" charset="0"/>
              </a:rPr>
              <a:t>Refraction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95300" y="1295400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Snell</a:t>
            </a:r>
            <a:r>
              <a:rPr lang="ja-JP" altLang="en-US" sz="2000" smtClean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2000" smtClean="0">
                <a:solidFill>
                  <a:srgbClr val="000000"/>
                </a:solidFill>
                <a:latin typeface="Tahoma" charset="0"/>
              </a:rPr>
              <a:t>s Law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965325" y="1228725"/>
          <a:ext cx="16525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Equation" r:id="rId3" imgW="965160" imgH="431640" progId="">
                  <p:embed/>
                </p:oleObj>
              </mc:Choice>
              <mc:Fallback>
                <p:oleObj name="Equation" r:id="rId3" imgW="965160" imgH="431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1228725"/>
                        <a:ext cx="1652588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5600700" y="990600"/>
            <a:ext cx="2590800" cy="2381250"/>
            <a:chOff x="3552" y="1092"/>
            <a:chExt cx="1632" cy="1500"/>
          </a:xfrm>
        </p:grpSpPr>
        <p:sp>
          <p:nvSpPr>
            <p:cNvPr id="46092" name="Rectangle 12"/>
            <p:cNvSpPr>
              <a:spLocks noChangeArrowheads="1"/>
            </p:cNvSpPr>
            <p:nvPr/>
          </p:nvSpPr>
          <p:spPr bwMode="auto">
            <a:xfrm>
              <a:off x="3648" y="1824"/>
              <a:ext cx="1536" cy="768"/>
            </a:xfrm>
            <a:prstGeom prst="rect">
              <a:avLst/>
            </a:prstGeom>
            <a:solidFill>
              <a:srgbClr val="00E4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093" name="Freeform 13"/>
            <p:cNvSpPr>
              <a:spLocks/>
            </p:cNvSpPr>
            <p:nvPr/>
          </p:nvSpPr>
          <p:spPr bwMode="auto">
            <a:xfrm>
              <a:off x="4410" y="1092"/>
              <a:ext cx="6" cy="732"/>
            </a:xfrm>
            <a:custGeom>
              <a:avLst/>
              <a:gdLst>
                <a:gd name="T0" fmla="*/ 6 w 6"/>
                <a:gd name="T1" fmla="*/ 732 h 732"/>
                <a:gd name="T2" fmla="*/ 0 w 6"/>
                <a:gd name="T3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732">
                  <a:moveTo>
                    <a:pt x="6" y="732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094" name="Freeform 14"/>
            <p:cNvSpPr>
              <a:spLocks/>
            </p:cNvSpPr>
            <p:nvPr/>
          </p:nvSpPr>
          <p:spPr bwMode="auto">
            <a:xfrm>
              <a:off x="3594" y="1332"/>
              <a:ext cx="822" cy="492"/>
            </a:xfrm>
            <a:custGeom>
              <a:avLst/>
              <a:gdLst>
                <a:gd name="T0" fmla="*/ 0 w 822"/>
                <a:gd name="T1" fmla="*/ 0 h 492"/>
                <a:gd name="T2" fmla="*/ 822 w 822"/>
                <a:gd name="T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22" h="492">
                  <a:moveTo>
                    <a:pt x="0" y="0"/>
                  </a:moveTo>
                  <a:lnTo>
                    <a:pt x="822" y="49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4416" y="1824"/>
              <a:ext cx="384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096" name="Freeform 16"/>
            <p:cNvSpPr>
              <a:spLocks/>
            </p:cNvSpPr>
            <p:nvPr/>
          </p:nvSpPr>
          <p:spPr bwMode="auto">
            <a:xfrm>
              <a:off x="4416" y="1812"/>
              <a:ext cx="1" cy="684"/>
            </a:xfrm>
            <a:custGeom>
              <a:avLst/>
              <a:gdLst>
                <a:gd name="T0" fmla="*/ 0 w 1"/>
                <a:gd name="T1" fmla="*/ 0 h 684"/>
                <a:gd name="T2" fmla="*/ 1 w 1"/>
                <a:gd name="T3" fmla="*/ 68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84">
                  <a:moveTo>
                    <a:pt x="0" y="0"/>
                  </a:moveTo>
                  <a:lnTo>
                    <a:pt x="1" y="68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7" name="Object 17"/>
            <p:cNvGraphicFramePr>
              <a:graphicFrameLocks noChangeAspect="1"/>
            </p:cNvGraphicFramePr>
            <p:nvPr/>
          </p:nvGraphicFramePr>
          <p:xfrm>
            <a:off x="4416" y="1104"/>
            <a:ext cx="192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name="Equation" r:id="rId5" imgW="177569" imgH="215619" progId="Equation.3">
                    <p:embed/>
                  </p:oleObj>
                </mc:Choice>
                <mc:Fallback>
                  <p:oleObj name="Equation" r:id="rId5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104"/>
                          <a:ext cx="192" cy="2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8" name="Object 18"/>
            <p:cNvGraphicFramePr>
              <a:graphicFrameLocks noChangeAspect="1"/>
            </p:cNvGraphicFramePr>
            <p:nvPr/>
          </p:nvGraphicFramePr>
          <p:xfrm>
            <a:off x="4128" y="2352"/>
            <a:ext cx="23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name="Equation" r:id="rId7" imgW="291847" imgH="215713" progId="Equation.3">
                    <p:embed/>
                  </p:oleObj>
                </mc:Choice>
                <mc:Fallback>
                  <p:oleObj name="Equation" r:id="rId7" imgW="291847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352"/>
                          <a:ext cx="233" cy="2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9" name="Freeform 19"/>
            <p:cNvSpPr>
              <a:spLocks/>
            </p:cNvSpPr>
            <p:nvPr/>
          </p:nvSpPr>
          <p:spPr bwMode="auto">
            <a:xfrm>
              <a:off x="4416" y="1812"/>
              <a:ext cx="654" cy="12"/>
            </a:xfrm>
            <a:custGeom>
              <a:avLst/>
              <a:gdLst>
                <a:gd name="T0" fmla="*/ 0 w 654"/>
                <a:gd name="T1" fmla="*/ 12 h 12"/>
                <a:gd name="T2" fmla="*/ 654 w 654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4" h="12">
                  <a:moveTo>
                    <a:pt x="0" y="12"/>
                  </a:moveTo>
                  <a:lnTo>
                    <a:pt x="65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6100" name="Object 20"/>
            <p:cNvGraphicFramePr>
              <a:graphicFrameLocks noChangeAspect="1"/>
            </p:cNvGraphicFramePr>
            <p:nvPr/>
          </p:nvGraphicFramePr>
          <p:xfrm>
            <a:off x="4944" y="1584"/>
            <a:ext cx="219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" name="Equation" r:id="rId9" imgW="203024" imgH="203024" progId="Equation.3">
                    <p:embed/>
                  </p:oleObj>
                </mc:Choice>
                <mc:Fallback>
                  <p:oleObj name="Equation" r:id="rId9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584"/>
                          <a:ext cx="219" cy="1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1" name="Object 21"/>
            <p:cNvGraphicFramePr>
              <a:graphicFrameLocks noChangeAspect="1"/>
            </p:cNvGraphicFramePr>
            <p:nvPr/>
          </p:nvGraphicFramePr>
          <p:xfrm>
            <a:off x="4834" y="2304"/>
            <a:ext cx="15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5" name="Equation" r:id="rId11" imgW="139639" imgH="203112" progId="Equation.3">
                    <p:embed/>
                  </p:oleObj>
                </mc:Choice>
                <mc:Fallback>
                  <p:oleObj name="Equation" r:id="rId11" imgW="139639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4" y="2304"/>
                          <a:ext cx="151" cy="1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2" name="Object 22"/>
            <p:cNvGraphicFramePr>
              <a:graphicFrameLocks noChangeAspect="1"/>
            </p:cNvGraphicFramePr>
            <p:nvPr/>
          </p:nvGraphicFramePr>
          <p:xfrm>
            <a:off x="3696" y="1440"/>
            <a:ext cx="137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6" name="Equation" r:id="rId13" imgW="126835" imgH="202936" progId="Equation.3">
                    <p:embed/>
                  </p:oleObj>
                </mc:Choice>
                <mc:Fallback>
                  <p:oleObj name="Equation" r:id="rId13" imgW="126835" imgH="2029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440"/>
                          <a:ext cx="137" cy="1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3" name="Object 23"/>
            <p:cNvGraphicFramePr>
              <a:graphicFrameLocks noChangeAspect="1"/>
            </p:cNvGraphicFramePr>
            <p:nvPr/>
          </p:nvGraphicFramePr>
          <p:xfrm>
            <a:off x="4224" y="1488"/>
            <a:ext cx="165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7" name="Equation" r:id="rId15" imgW="152334" imgH="228501" progId="Equation.3">
                    <p:embed/>
                  </p:oleObj>
                </mc:Choice>
                <mc:Fallback>
                  <p:oleObj name="Equation" r:id="rId15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88"/>
                          <a:ext cx="165" cy="2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4" name="Object 24"/>
            <p:cNvGraphicFramePr>
              <a:graphicFrameLocks noChangeAspect="1"/>
            </p:cNvGraphicFramePr>
            <p:nvPr/>
          </p:nvGraphicFramePr>
          <p:xfrm>
            <a:off x="4464" y="2160"/>
            <a:ext cx="164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Equation" r:id="rId17" imgW="152334" imgH="228501" progId="Equation.3">
                    <p:embed/>
                  </p:oleObj>
                </mc:Choice>
                <mc:Fallback>
                  <p:oleObj name="Equation" r:id="rId17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160"/>
                          <a:ext cx="164" cy="2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5" name="Object 25"/>
            <p:cNvGraphicFramePr>
              <a:graphicFrameLocks noChangeAspect="1"/>
            </p:cNvGraphicFramePr>
            <p:nvPr/>
          </p:nvGraphicFramePr>
          <p:xfrm>
            <a:off x="3552" y="1104"/>
            <a:ext cx="795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Equation" r:id="rId19" imgW="736280" imgH="253890" progId="Equation.3">
                    <p:embed/>
                  </p:oleObj>
                </mc:Choice>
                <mc:Fallback>
                  <p:oleObj name="Equation" r:id="rId19" imgW="736280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104"/>
                          <a:ext cx="795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06" name="Line 26"/>
            <p:cNvSpPr>
              <a:spLocks noChangeShapeType="1"/>
            </p:cNvSpPr>
            <p:nvPr/>
          </p:nvSpPr>
          <p:spPr bwMode="auto">
            <a:xfrm>
              <a:off x="3600" y="13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6107" name="Object 27"/>
            <p:cNvGraphicFramePr>
              <a:graphicFrameLocks noChangeAspect="1"/>
            </p:cNvGraphicFramePr>
            <p:nvPr/>
          </p:nvGraphicFramePr>
          <p:xfrm>
            <a:off x="4416" y="1392"/>
            <a:ext cx="5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0" name="Equation" r:id="rId21" imgW="520474" imgH="253890" progId="Equation.3">
                    <p:embed/>
                  </p:oleObj>
                </mc:Choice>
                <mc:Fallback>
                  <p:oleObj name="Equation" r:id="rId21" imgW="520474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392"/>
                          <a:ext cx="562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08" name="Line 28"/>
            <p:cNvSpPr>
              <a:spLocks noChangeShapeType="1"/>
            </p:cNvSpPr>
            <p:nvPr/>
          </p:nvSpPr>
          <p:spPr bwMode="auto">
            <a:xfrm flipV="1">
              <a:off x="4416" y="134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1C1C1C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/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5753100" y="3581400"/>
            <a:ext cx="2514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1C1C1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en-US" sz="1400" smtClean="0">
                <a:solidFill>
                  <a:srgbClr val="000000"/>
                </a:solidFill>
                <a:latin typeface="Tahoma" charset="0"/>
              </a:rPr>
              <a:t>Note that I is the negative of the incoming ray</a:t>
            </a:r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4" name="Picture 3" descr="url.jpe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4114800" cy="39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Pseudo Code for Ray Tracing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rgb lsou; 	// intensity of light source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rgb back;	// background intensity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rgb ambi;	// ambient light intensity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Vector L	// vector pointing to light source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Vector N	// surface normal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Object objects [n] //list of n objects in scene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float Ks [n]	// specular reflectivity factor for each object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float Kr [n]	//  refractivity index for each object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float Kd [n]	// diffuse reflectivity factor for each object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Ray r;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void raytrace() {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for (each pixel P of projection viewport in raster order) {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 	r = ray emanating from viewer through P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int depth = 1; // </a:t>
            </a:r>
            <a:r>
              <a:rPr lang="en-US" sz="1400" b="1">
                <a:latin typeface="Courier New" charset="0"/>
              </a:rPr>
              <a:t>depth of ray tree consisting of multiple paths</a:t>
            </a:r>
            <a:r>
              <a:rPr lang="en-US" sz="1500" b="1">
                <a:latin typeface="Courier New" charset="0"/>
              </a:rPr>
              <a:t>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 	the pixel color at P = intensity(r, depth)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2277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Will bring forms to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"/>
            <a:ext cx="8229600" cy="6553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rgb intensity (Ray r, int depth) {	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Ray  flec, frac;	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rgb   spec, refr, dull, intensity;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1500" b="1">
              <a:latin typeface="Courier New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if (depth &gt;= 5) intensity = back;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else {	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find the closest intersection of r with all objects in scene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if (no intersection) {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intensity =back;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} else {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Take closest intersection which is object[j]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compute normal N at the intersection point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if (Ks[j] &gt;0)   {  // non-zero specular reflectivity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      compute reflection ray flec;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      </a:t>
            </a:r>
            <a:r>
              <a:rPr lang="en-US" sz="1500" b="1">
                <a:solidFill>
                  <a:srgbClr val="FF0000"/>
                </a:solidFill>
                <a:latin typeface="Courier New" charset="0"/>
              </a:rPr>
              <a:t>refl = Ks[j]*intensity(flec, depth+1);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} else refl =0;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if (Kr[j]&gt;0)  { 	// non-zero refractivity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     compute refraction ray frac;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     </a:t>
            </a:r>
            <a:r>
              <a:rPr lang="en-US" sz="1500" b="1">
                <a:solidFill>
                  <a:srgbClr val="FF0000"/>
                </a:solidFill>
                <a:latin typeface="Courier New" charset="0"/>
              </a:rPr>
              <a:t>refr = Kr[j]*intensity(frac, depth+1);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} else refr =0;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check for shadow;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if (shadow) direct = Kd[j]*ambi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else direct = Phong illumination computation;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	    intensity = direct + refl +refr;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   } 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500" b="1">
                <a:latin typeface="Courier New" charset="0"/>
              </a:rPr>
              <a:t>	  return intensity; 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1500" b="1">
              <a:latin typeface="Courier New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7094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57346" name="Picture 2" descr="cbox_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248400" y="4343400"/>
            <a:ext cx="2895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" charset="0"/>
              </a:rPr>
              <a:t>Ray-traced Cornell box, due to Henrik Jensen,</a:t>
            </a:r>
          </a:p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Times" charset="0"/>
              </a:rPr>
              <a:t>http://www.gk.dtu.dk/~hwj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6461125" y="2098675"/>
            <a:ext cx="2149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sz="2400" smtClean="0">
                <a:solidFill>
                  <a:srgbClr val="000000"/>
                </a:solidFill>
                <a:latin typeface="Times New Roman" charset="0"/>
              </a:rPr>
              <a:t>Which paths are missing?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Raytraced Cornell Box</a:t>
            </a:r>
          </a:p>
        </p:txBody>
      </p:sp>
    </p:spTree>
    <p:extLst>
      <p:ext uri="{BB962C8B-B14F-4D97-AF65-F5344CB8AC3E}">
        <p14:creationId xmlns:p14="http://schemas.microsoft.com/office/powerpoint/2010/main" val="11539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RayTracing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Ray Tracing 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Captures LDS*E paths: Start at the eye, any number of specular bounces before ending at a diffuse surface and going to the light</a:t>
            </a:r>
          </a:p>
          <a:p>
            <a:pPr>
              <a:lnSpc>
                <a:spcPct val="90000"/>
              </a:lnSpc>
            </a:pPr>
            <a:r>
              <a:rPr lang="en-US" sz="2100"/>
              <a:t>Raytracing cannot do: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LS*D</a:t>
            </a:r>
            <a:r>
              <a:rPr lang="en-US" sz="2000" baseline="30000"/>
              <a:t>+</a:t>
            </a:r>
            <a:r>
              <a:rPr lang="en-US" sz="2000"/>
              <a:t>E: Light bouncing off a shiny surface like a mirror and illuminating a diffuse surface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LD</a:t>
            </a:r>
            <a:r>
              <a:rPr lang="en-US" sz="2000" baseline="30000"/>
              <a:t>+</a:t>
            </a:r>
            <a:r>
              <a:rPr lang="en-US" sz="2000"/>
              <a:t>E: Light bouncing off one diffuse surface to illuminate others</a:t>
            </a:r>
          </a:p>
          <a:p>
            <a:pPr>
              <a:lnSpc>
                <a:spcPct val="90000"/>
              </a:lnSpc>
            </a:pPr>
            <a:r>
              <a:rPr lang="en-US" sz="2100"/>
              <a:t>Basic problem: The raytracer doesn</a:t>
            </a:r>
            <a:r>
              <a:rPr lang="ja-JP" altLang="en-US" sz="2100">
                <a:latin typeface="Arial"/>
              </a:rPr>
              <a:t>’</a:t>
            </a:r>
            <a:r>
              <a:rPr lang="en-US" sz="2100"/>
              <a:t>t know where to send rays out of the diffuse surface to capture the incoming light</a:t>
            </a:r>
          </a:p>
          <a:p>
            <a:pPr>
              <a:lnSpc>
                <a:spcPct val="90000"/>
              </a:lnSpc>
            </a:pPr>
            <a:r>
              <a:rPr lang="en-US" sz="2100"/>
              <a:t>Also a problem for rough specular reflection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/>
              <a:t>Fuzzy reflections in rough shiny objects</a:t>
            </a:r>
          </a:p>
          <a:p>
            <a:pPr>
              <a:lnSpc>
                <a:spcPct val="90000"/>
              </a:lnSpc>
            </a:pPr>
            <a:r>
              <a:rPr lang="en-US" sz="2100"/>
              <a:t>Need other rendering algorithms that get more paths</a:t>
            </a:r>
          </a:p>
          <a:p>
            <a:pPr>
              <a:lnSpc>
                <a:spcPct val="90000"/>
              </a:lnSpc>
            </a:pPr>
            <a:endParaRPr lang="en-US" sz="2100"/>
          </a:p>
          <a:p>
            <a:pPr>
              <a:lnSpc>
                <a:spcPct val="90000"/>
              </a:lnSpc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8885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CS 535</a:t>
            </a:r>
          </a:p>
        </p:txBody>
      </p:sp>
      <p:pic>
        <p:nvPicPr>
          <p:cNvPr id="58370" name="Picture 2" descr="cbox_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Better Rendered Cornell Box</a:t>
            </a:r>
          </a:p>
        </p:txBody>
      </p:sp>
      <p:pic>
        <p:nvPicPr>
          <p:cNvPr id="5" name="Picture 2" descr="cbox_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01" y="4453840"/>
            <a:ext cx="2798696" cy="20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05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Mipmaps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Mipmaps</a:t>
            </a:r>
            <a:r>
              <a:rPr lang="en-US" dirty="0" smtClean="0"/>
              <a:t>: pre</a:t>
            </a:r>
            <a:r>
              <a:rPr lang="en-US" dirty="0"/>
              <a:t>-calculated, optimized collections of images that accompany a main texture, intended to increase rendering speed and reduce aliasing artifacts. </a:t>
            </a:r>
            <a:endParaRPr lang="en-US" dirty="0" smtClean="0"/>
          </a:p>
          <a:p>
            <a:r>
              <a:rPr lang="en-US" dirty="0" smtClean="0"/>
              <a:t>Widely used </a:t>
            </a:r>
            <a:r>
              <a:rPr lang="en-US" dirty="0"/>
              <a:t>in 3D computer games, flight simulators and other 3D imaging systems. </a:t>
            </a:r>
            <a:endParaRPr lang="en-US" dirty="0" smtClean="0"/>
          </a:p>
          <a:p>
            <a:r>
              <a:rPr lang="en-US" dirty="0" smtClean="0"/>
              <a:t>In use, it is called “</a:t>
            </a:r>
            <a:r>
              <a:rPr lang="en-US" dirty="0" err="1" smtClean="0"/>
              <a:t>mipmapping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The </a:t>
            </a:r>
            <a:r>
              <a:rPr lang="en-US" dirty="0"/>
              <a:t>letters "MIP" in the name are an acronym of the Latin phrase </a:t>
            </a:r>
            <a:r>
              <a:rPr lang="en-US" dirty="0" err="1"/>
              <a:t>multum</a:t>
            </a:r>
            <a:r>
              <a:rPr lang="en-US" dirty="0"/>
              <a:t> in </a:t>
            </a:r>
            <a:r>
              <a:rPr lang="en-US" dirty="0" err="1"/>
              <a:t>parvo</a:t>
            </a:r>
            <a:r>
              <a:rPr lang="en-US" dirty="0"/>
              <a:t>, meaning "much in </a:t>
            </a:r>
            <a:r>
              <a:rPr lang="en-US" dirty="0" smtClean="0"/>
              <a:t>little”.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1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Mipmaps</a:t>
            </a:r>
            <a:endParaRPr lang="en-US" dirty="0"/>
          </a:p>
        </p:txBody>
      </p:sp>
      <p:pic>
        <p:nvPicPr>
          <p:cNvPr id="6" name="Picture 5" descr="Mipmap_illustr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93" y="2112701"/>
            <a:ext cx="3658007" cy="3658007"/>
          </a:xfrm>
          <a:prstGeom prst="rect">
            <a:avLst/>
          </a:prstGeom>
        </p:spPr>
      </p:pic>
      <p:pic>
        <p:nvPicPr>
          <p:cNvPr id="9" name="Picture 8" descr="Mipmap_illustratio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34" y="2933129"/>
            <a:ext cx="1829003" cy="182900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048000" y="3941705"/>
            <a:ext cx="1341293" cy="56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9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63" y="126322"/>
            <a:ext cx="8153400" cy="990600"/>
          </a:xfrm>
        </p:spPr>
        <p:txBody>
          <a:bodyPr/>
          <a:lstStyle/>
          <a:p>
            <a:r>
              <a:rPr lang="en-US" dirty="0" smtClean="0"/>
              <a:t>Level of</a:t>
            </a:r>
            <a:r>
              <a:rPr lang="en-US" dirty="0"/>
              <a:t> </a:t>
            </a:r>
            <a:r>
              <a:rPr lang="en-US" dirty="0" smtClean="0"/>
              <a:t>detail (LOD)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u="sng" dirty="0" smtClean="0"/>
              <a:t>level </a:t>
            </a:r>
            <a:r>
              <a:rPr lang="en-US" u="sng" dirty="0"/>
              <a:t>of </a:t>
            </a:r>
            <a:r>
              <a:rPr lang="en-US" u="sng" dirty="0" smtClean="0"/>
              <a:t>detail</a:t>
            </a:r>
            <a:r>
              <a:rPr lang="en-US" dirty="0" smtClean="0"/>
              <a:t>: decreasing </a:t>
            </a:r>
            <a:r>
              <a:rPr lang="en-US" dirty="0"/>
              <a:t>the complexity of </a:t>
            </a:r>
            <a:r>
              <a:rPr lang="en-US" dirty="0" smtClean="0"/>
              <a:t>some </a:t>
            </a:r>
            <a:r>
              <a:rPr lang="en-US" dirty="0"/>
              <a:t>3D object </a:t>
            </a:r>
            <a:r>
              <a:rPr lang="en-US" dirty="0" smtClean="0"/>
              <a:t>representations, because they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far away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moving fast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not important</a:t>
            </a:r>
          </a:p>
          <a:p>
            <a:r>
              <a:rPr lang="en-US" dirty="0" smtClean="0"/>
              <a:t>increases </a:t>
            </a:r>
            <a:r>
              <a:rPr lang="en-US" dirty="0"/>
              <a:t>the efficiency of rendering by decreasing the workload on graphics pipeline </a:t>
            </a:r>
            <a:r>
              <a:rPr lang="en-US" dirty="0" smtClean="0"/>
              <a:t>stages</a:t>
            </a:r>
          </a:p>
          <a:p>
            <a:pPr lvl="1"/>
            <a:r>
              <a:rPr lang="en-US" dirty="0"/>
              <a:t>reduced visual quality of the model is often unnoticed because of the small effect on object appearance when distant or moving fast.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types:</a:t>
            </a:r>
          </a:p>
          <a:p>
            <a:pPr lvl="1"/>
            <a:r>
              <a:rPr lang="en-US" dirty="0" smtClean="0"/>
              <a:t>Discrete </a:t>
            </a:r>
            <a:r>
              <a:rPr lang="en-US" dirty="0" err="1" smtClean="0"/>
              <a:t>LoD</a:t>
            </a:r>
            <a:r>
              <a:rPr lang="en-US" dirty="0" smtClean="0"/>
              <a:t> (</a:t>
            </a:r>
            <a:r>
              <a:rPr lang="en-US" dirty="0" err="1" smtClean="0"/>
              <a:t>DLoD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 err="1" smtClean="0"/>
              <a:t>LoD</a:t>
            </a:r>
            <a:r>
              <a:rPr lang="en-US" dirty="0" smtClean="0"/>
              <a:t> (</a:t>
            </a:r>
            <a:r>
              <a:rPr lang="en-US" dirty="0" err="1" smtClean="0"/>
              <a:t>CLoD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5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LoD</a:t>
            </a:r>
            <a:r>
              <a:rPr lang="en-US" dirty="0" smtClean="0"/>
              <a:t> (DLOD)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/>
              <a:t>LoD</a:t>
            </a:r>
            <a:r>
              <a:rPr lang="en-US" dirty="0"/>
              <a:t> (</a:t>
            </a:r>
            <a:r>
              <a:rPr lang="en-US" dirty="0" err="1" smtClean="0"/>
              <a:t>DLoD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 a fixed amount of models, ranging from highest quality to coarse approximation &amp; render appropriate one based on importance factor</a:t>
            </a:r>
          </a:p>
          <a:p>
            <a:pPr lvl="1"/>
            <a:r>
              <a:rPr lang="en-US" dirty="0" smtClean="0"/>
              <a:t>Fastest in practice, but leads to “popping”</a:t>
            </a:r>
          </a:p>
        </p:txBody>
      </p:sp>
      <p:pic>
        <p:nvPicPr>
          <p:cNvPr id="6" name="Picture 5" descr="DiscreteLodAndCullExampleRan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68" y="3912159"/>
            <a:ext cx="2376135" cy="2800945"/>
          </a:xfrm>
          <a:prstGeom prst="rect">
            <a:avLst/>
          </a:prstGeom>
        </p:spPr>
      </p:pic>
      <p:pic>
        <p:nvPicPr>
          <p:cNvPr id="7" name="Picture 6" descr="Screen shot 2013-05-25 at 4.46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" y="4611065"/>
            <a:ext cx="6398254" cy="19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Hank 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Primary purpose of Hank’s OH is now to help with self-defined </a:t>
            </a:r>
            <a:r>
              <a:rPr lang="en-US" dirty="0" smtClean="0"/>
              <a:t>projects</a:t>
            </a:r>
          </a:p>
          <a:p>
            <a:r>
              <a:rPr lang="en-US" dirty="0" smtClean="0"/>
              <a:t>Also can help with 1A-1F,2A,2B</a:t>
            </a:r>
            <a:endParaRPr lang="en-US" dirty="0" smtClean="0"/>
          </a:p>
          <a:p>
            <a:r>
              <a:rPr lang="en-US" dirty="0" smtClean="0"/>
              <a:t>Continues as Thurs/Fri 1130-1230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LoD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Picture 3" descr="Screen shot 2013-05-25 at 4.47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612648" y="1606448"/>
            <a:ext cx="8052942" cy="52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92" y="134844"/>
            <a:ext cx="8153400" cy="990600"/>
          </a:xfrm>
        </p:spPr>
        <p:txBody>
          <a:bodyPr/>
          <a:lstStyle/>
          <a:p>
            <a:r>
              <a:rPr lang="en-US" dirty="0" smtClean="0"/>
              <a:t>OK, how do we create coarse versions?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 we take            and make these?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Answer: surface decimation</a:t>
            </a:r>
            <a:endParaRPr lang="en-US" dirty="0"/>
          </a:p>
        </p:txBody>
      </p:sp>
      <p:pic>
        <p:nvPicPr>
          <p:cNvPr id="4" name="Picture 3" descr="Screen shot 2013-05-25 at 4.46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6" t="8663" r="71890" b="32001"/>
          <a:stretch/>
        </p:blipFill>
        <p:spPr>
          <a:xfrm>
            <a:off x="3460698" y="1517134"/>
            <a:ext cx="1150725" cy="1167683"/>
          </a:xfrm>
          <a:prstGeom prst="rect">
            <a:avLst/>
          </a:prstGeom>
        </p:spPr>
      </p:pic>
      <p:pic>
        <p:nvPicPr>
          <p:cNvPr id="5" name="Picture 4" descr="Screen shot 2013-05-25 at 4.46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10447" b="32001"/>
          <a:stretch/>
        </p:blipFill>
        <p:spPr>
          <a:xfrm>
            <a:off x="2525177" y="2974606"/>
            <a:ext cx="4564590" cy="113257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807472" y="1943295"/>
            <a:ext cx="3213207" cy="1031311"/>
          </a:xfrm>
          <a:custGeom>
            <a:avLst/>
            <a:gdLst>
              <a:gd name="connsiteX0" fmla="*/ 2702073 w 3213207"/>
              <a:gd name="connsiteY0" fmla="*/ 0 h 1031311"/>
              <a:gd name="connsiteX1" fmla="*/ 3119743 w 3213207"/>
              <a:gd name="connsiteY1" fmla="*/ 519917 h 1031311"/>
              <a:gd name="connsiteX2" fmla="*/ 1125153 w 3213207"/>
              <a:gd name="connsiteY2" fmla="*/ 750044 h 1031311"/>
              <a:gd name="connsiteX3" fmla="*/ 0 w 3213207"/>
              <a:gd name="connsiteY3" fmla="*/ 1031311 h 103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207" h="1031311">
                <a:moveTo>
                  <a:pt x="2702073" y="0"/>
                </a:moveTo>
                <a:cubicBezTo>
                  <a:pt x="3042318" y="197455"/>
                  <a:pt x="3382563" y="394910"/>
                  <a:pt x="3119743" y="519917"/>
                </a:cubicBezTo>
                <a:cubicBezTo>
                  <a:pt x="2856923" y="644924"/>
                  <a:pt x="1645110" y="664812"/>
                  <a:pt x="1125153" y="750044"/>
                </a:cubicBezTo>
                <a:cubicBezTo>
                  <a:pt x="605196" y="835276"/>
                  <a:pt x="0" y="1031311"/>
                  <a:pt x="0" y="103131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prstClr val="black"/>
                </a:solidFill>
                <a:tailEnd type="triangle"/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144250"/>
            <a:ext cx="6248400" cy="1446550"/>
          </a:xfrm>
        </p:spPr>
        <p:txBody>
          <a:bodyPr/>
          <a:lstStyle/>
          <a:p>
            <a:r>
              <a:rPr lang="en-US" dirty="0" smtClean="0"/>
              <a:t>Decimation </a:t>
            </a:r>
            <a:r>
              <a:rPr lang="en-US" dirty="0"/>
              <a:t>of Triangle </a:t>
            </a:r>
            <a:r>
              <a:rPr lang="en-US" dirty="0" smtClean="0"/>
              <a:t>Meshes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Paper by W.J.Schroeder et.al</a:t>
            </a:r>
          </a:p>
          <a:p>
            <a:endParaRPr lang="en-US"/>
          </a:p>
          <a:p>
            <a:r>
              <a:rPr lang="en-US"/>
              <a:t>Presented by Guangfeng Ji</a:t>
            </a:r>
          </a:p>
        </p:txBody>
      </p:sp>
      <p:pic>
        <p:nvPicPr>
          <p:cNvPr id="4" name="Picture 3" descr="citation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50" y="1803400"/>
            <a:ext cx="1905000" cy="1803400"/>
          </a:xfrm>
          <a:prstGeom prst="rect">
            <a:avLst/>
          </a:prstGeom>
        </p:spPr>
      </p:pic>
      <p:pic>
        <p:nvPicPr>
          <p:cNvPr id="7" name="Picture 6" descr="www.vt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50" y="3682032"/>
            <a:ext cx="3323123" cy="728755"/>
          </a:xfrm>
          <a:prstGeom prst="rect">
            <a:avLst/>
          </a:prstGeom>
        </p:spPr>
      </p:pic>
      <p:pic>
        <p:nvPicPr>
          <p:cNvPr id="10" name="Picture 9" descr="index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28" y="4410787"/>
            <a:ext cx="1702303" cy="23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990600"/>
            <a:ext cx="7467600" cy="762000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the total number of triangles in a triangle mesh</a:t>
            </a:r>
          </a:p>
          <a:p>
            <a:endParaRPr lang="en-US"/>
          </a:p>
          <a:p>
            <a:r>
              <a:rPr lang="en-US"/>
              <a:t>Preserve the original topology and a good approximation of the original geometry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90600"/>
            <a:ext cx="7467600" cy="762000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 multiple-pass algorithm</a:t>
            </a:r>
          </a:p>
          <a:p>
            <a:pPr>
              <a:lnSpc>
                <a:spcPct val="90000"/>
              </a:lnSpc>
            </a:pPr>
            <a:endParaRPr lang="en-US" sz="1000"/>
          </a:p>
          <a:p>
            <a:pPr>
              <a:lnSpc>
                <a:spcPct val="90000"/>
              </a:lnSpc>
            </a:pPr>
            <a:r>
              <a:rPr lang="en-US" sz="2400"/>
              <a:t>During each pass, perform the following three basic steps on every vertex: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Classify the local geometry and topology for this given vertex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Use the decimation criterion to decide if the vertex can be deleted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the point is deleted, re-triangulate the resulting hole.</a:t>
            </a:r>
          </a:p>
          <a:p>
            <a:pPr>
              <a:lnSpc>
                <a:spcPct val="90000"/>
              </a:lnSpc>
            </a:pPr>
            <a:endParaRPr lang="en-US" sz="1000"/>
          </a:p>
          <a:p>
            <a:pPr>
              <a:lnSpc>
                <a:spcPct val="90000"/>
              </a:lnSpc>
            </a:pPr>
            <a:r>
              <a:rPr lang="en-US" sz="2400"/>
              <a:t>This vertex removal process repeats, with possible adjustment of the decimation criteria, until some termination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11857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990600"/>
            <a:ext cx="7467600" cy="762000"/>
          </a:xfrm>
        </p:spPr>
        <p:txBody>
          <a:bodyPr/>
          <a:lstStyle/>
          <a:p>
            <a:r>
              <a:rPr lang="en-US"/>
              <a:t>Feature Edge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feature edge exists if the angle between the surface normals of two adjacent triangles is greater than a user-specified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feature angle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9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Characterize Local Geometry and Topology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vertex is assigned one of five possible classifications:</a:t>
            </a:r>
          </a:p>
          <a:p>
            <a:pPr lvl="1"/>
            <a:r>
              <a:rPr lang="en-US">
                <a:hlinkClick r:id="rId2" action="ppaction://hlinksldjump"/>
              </a:rPr>
              <a:t>Simple vertex</a:t>
            </a:r>
            <a:endParaRPr lang="en-US"/>
          </a:p>
          <a:p>
            <a:pPr lvl="1"/>
            <a:r>
              <a:rPr lang="en-US">
                <a:hlinkClick r:id="rId3" action="ppaction://hlinksldjump"/>
              </a:rPr>
              <a:t>Complex vertex</a:t>
            </a:r>
            <a:endParaRPr lang="en-US"/>
          </a:p>
          <a:p>
            <a:pPr lvl="1"/>
            <a:r>
              <a:rPr lang="en-US">
                <a:hlinkClick r:id="rId4" action="ppaction://hlinksldjump"/>
              </a:rPr>
              <a:t>Boundary vertex</a:t>
            </a:r>
            <a:endParaRPr lang="en-US"/>
          </a:p>
          <a:p>
            <a:pPr lvl="1"/>
            <a:r>
              <a:rPr lang="en-US">
                <a:hlinkClick r:id="rId5" action="ppaction://hlinksldjump"/>
              </a:rPr>
              <a:t>Interior edge vertex</a:t>
            </a:r>
            <a:endParaRPr lang="en-US"/>
          </a:p>
          <a:p>
            <a:pPr lvl="1"/>
            <a:r>
              <a:rPr lang="en-US">
                <a:hlinkClick r:id="rId6" action="ppaction://hlinksldjump"/>
              </a:rPr>
              <a:t>Corner vertex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the Decimation Criteria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Complex vertices are not deleted from the mesh.</a:t>
            </a:r>
          </a:p>
          <a:p>
            <a:r>
              <a:rPr lang="en-US"/>
              <a:t>Use the distance to plane criterion for simple vertices.</a:t>
            </a:r>
          </a:p>
          <a:p>
            <a:r>
              <a:rPr lang="en-US"/>
              <a:t>Use the distance to edge criterion for boundary and interior edge vertices.</a:t>
            </a:r>
          </a:p>
          <a:p>
            <a:r>
              <a:rPr lang="en-US"/>
              <a:t>Corner vertex?</a:t>
            </a:r>
          </a:p>
        </p:txBody>
      </p:sp>
    </p:spTree>
    <p:extLst>
      <p:ext uri="{BB962C8B-B14F-4D97-AF65-F5344CB8AC3E}">
        <p14:creationId xmlns:p14="http://schemas.microsoft.com/office/powerpoint/2010/main" val="20199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Criterion for Simple Vertices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the distance to plane criterion.</a:t>
            </a:r>
          </a:p>
          <a:p>
            <a:r>
              <a:rPr lang="en-US"/>
              <a:t>If the vertex is within the specified distance to the average plane, it can be deleted. Otherwise, it is retained.</a:t>
            </a:r>
          </a:p>
          <a:p>
            <a:endParaRPr lang="en-US"/>
          </a:p>
        </p:txBody>
      </p:sp>
      <p:pic>
        <p:nvPicPr>
          <p:cNvPr id="20484" name="Picture 4" descr="W:\work\course\888j14\pic\averageplan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9600"/>
            <a:ext cx="372903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90600"/>
            <a:ext cx="7467600" cy="762000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 multiple-pass algorithm</a:t>
            </a:r>
          </a:p>
          <a:p>
            <a:pPr>
              <a:lnSpc>
                <a:spcPct val="90000"/>
              </a:lnSpc>
            </a:pPr>
            <a:endParaRPr lang="en-US" sz="1000"/>
          </a:p>
          <a:p>
            <a:pPr>
              <a:lnSpc>
                <a:spcPct val="90000"/>
              </a:lnSpc>
            </a:pPr>
            <a:r>
              <a:rPr lang="en-US" sz="2400"/>
              <a:t>During each pass, perform the following three basic steps on every vertex: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Classify the local geometry and topology for this given vertex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Use the decimation criterion to decide if the vertex can be deleted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the point is deleted, re-triangulate the resulting hole.</a:t>
            </a:r>
          </a:p>
          <a:p>
            <a:pPr>
              <a:lnSpc>
                <a:spcPct val="90000"/>
              </a:lnSpc>
            </a:pPr>
            <a:endParaRPr lang="en-US" sz="1000"/>
          </a:p>
          <a:p>
            <a:pPr>
              <a:lnSpc>
                <a:spcPct val="90000"/>
              </a:lnSpc>
            </a:pPr>
            <a:r>
              <a:rPr lang="en-US" sz="2400"/>
              <a:t>This vertex removal process repeats, with possible adjustment of the decimation criteria, until some termination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18292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dirty="0" err="1" smtClean="0"/>
              <a:t>LoD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Continuous LOD (</a:t>
            </a:r>
            <a:r>
              <a:rPr lang="en-US" dirty="0" err="1" smtClean="0"/>
              <a:t>CLoD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considers the polygon mesh being rendered as a function which must be evaluated requiring to avoid excessive errors which are a function of some heuristic (usually distance) themselves.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given "mesh" function is then continuously evaluated and an optimized version is produced according to a tradeoff between visual quality and performance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8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40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Wikipedia: </a:t>
            </a:r>
            <a:endParaRPr lang="en-US" dirty="0" smtClean="0"/>
          </a:p>
          <a:p>
            <a:pPr lvl="1"/>
            <a:r>
              <a:rPr lang="en-US" dirty="0" smtClean="0"/>
              <a:t>Terrain </a:t>
            </a:r>
            <a:r>
              <a:rPr lang="en-US" dirty="0"/>
              <a:t>rendering covers a variety of methods of depicting real-world or imaginary world surfaces. </a:t>
            </a:r>
            <a:endParaRPr lang="en-US" dirty="0" smtClean="0"/>
          </a:p>
          <a:p>
            <a:pPr lvl="2"/>
            <a:r>
              <a:rPr lang="en-US" dirty="0" smtClean="0"/>
              <a:t>Most </a:t>
            </a:r>
            <a:r>
              <a:rPr lang="en-US" dirty="0"/>
              <a:t>common terrain rendering is the depiction of Earth's surface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 Hank disagrees when it comes to CG</a:t>
            </a:r>
          </a:p>
          <a:p>
            <a:r>
              <a:rPr lang="en-US" dirty="0" smtClean="0"/>
              <a:t>Used </a:t>
            </a:r>
            <a:r>
              <a:rPr lang="en-US" dirty="0"/>
              <a:t>in various applications to give an observer a frame of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rendering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Actors:</a:t>
            </a:r>
          </a:p>
          <a:p>
            <a:pPr lvl="1"/>
            <a:r>
              <a:rPr lang="en-US" dirty="0" smtClean="0"/>
              <a:t>terrain </a:t>
            </a:r>
            <a:r>
              <a:rPr lang="en-US" dirty="0"/>
              <a:t>database,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central processing unit (CPU),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dedicated graphics processing unit (GPU),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display. </a:t>
            </a:r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/>
              <a:t>application is configured to start at initial location in the world space.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output of the application is screen space representation of the real world on a display. </a:t>
            </a:r>
          </a:p>
        </p:txBody>
      </p:sp>
    </p:spTree>
    <p:extLst>
      <p:ext uri="{BB962C8B-B14F-4D97-AF65-F5344CB8AC3E}">
        <p14:creationId xmlns:p14="http://schemas.microsoft.com/office/powerpoint/2010/main" val="17080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rendering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CPU identifies and loads terrain data corresponding to initial location from the terrain database</a:t>
            </a:r>
          </a:p>
          <a:p>
            <a:r>
              <a:rPr lang="en-US" dirty="0" smtClean="0"/>
              <a:t>CPU applies the required transformations to build a mesh of points that can be rendered by the GPU</a:t>
            </a:r>
          </a:p>
          <a:p>
            <a:r>
              <a:rPr lang="en-US" dirty="0" smtClean="0"/>
              <a:t>Data sent to GPU and GPU completes geometrical transformations, creating screen space objects (i.e., polygons) that create a picture closely resembling the location of the real world.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6709" cy="990600"/>
          </a:xfrm>
        </p:spPr>
        <p:txBody>
          <a:bodyPr/>
          <a:lstStyle/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dirty="0" smtClean="0"/>
              <a:t>tension is between </a:t>
            </a:r>
            <a:r>
              <a:rPr lang="en-US" smtClean="0"/>
              <a:t>the # </a:t>
            </a:r>
            <a:r>
              <a:rPr lang="en-US" dirty="0"/>
              <a:t>of processed </a:t>
            </a:r>
            <a:r>
              <a:rPr lang="en-US" dirty="0" smtClean="0"/>
              <a:t>polygons </a:t>
            </a:r>
            <a:r>
              <a:rPr lang="en-US" smtClean="0"/>
              <a:t>and the # of </a:t>
            </a:r>
            <a:r>
              <a:rPr lang="en-US" dirty="0"/>
              <a:t>rendered polygons. 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very detailed picture of the world </a:t>
            </a:r>
            <a:r>
              <a:rPr lang="en-US" dirty="0" smtClean="0"/>
              <a:t>might use </a:t>
            </a:r>
            <a:r>
              <a:rPr lang="en-US" dirty="0"/>
              <a:t>billions of data points</a:t>
            </a:r>
            <a:r>
              <a:rPr lang="en-US" dirty="0" smtClean="0"/>
              <a:t>.</a:t>
            </a:r>
          </a:p>
          <a:p>
            <a:r>
              <a:rPr lang="en-US" dirty="0"/>
              <a:t>V</a:t>
            </a:r>
            <a:r>
              <a:rPr lang="en-US" dirty="0" smtClean="0"/>
              <a:t>irtually </a:t>
            </a:r>
            <a:r>
              <a:rPr lang="en-US" dirty="0"/>
              <a:t>all terrain rendering applications use level of detail to manage number of data points processed by CPU and GPU. </a:t>
            </a:r>
            <a:endParaRPr lang="en-US" dirty="0" smtClean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are several modern algorithms for terrain surfaces generating.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7852" cy="990600"/>
          </a:xfrm>
        </p:spPr>
        <p:txBody>
          <a:bodyPr/>
          <a:lstStyle/>
          <a:p>
            <a:r>
              <a:rPr lang="en-US" dirty="0" smtClean="0"/>
              <a:t>Example: ROAM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ROAM: Real</a:t>
            </a:r>
            <a:r>
              <a:rPr lang="en-US" dirty="0"/>
              <a:t>-time optimally adapting </a:t>
            </a:r>
            <a:r>
              <a:rPr lang="en-US" dirty="0" smtClean="0"/>
              <a:t>mesh.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ontinuous </a:t>
            </a:r>
            <a:r>
              <a:rPr lang="en-US" dirty="0"/>
              <a:t>level of detail algorithm that optimizes terrain meshes. </a:t>
            </a:r>
            <a:endParaRPr lang="en-US" dirty="0" smtClean="0"/>
          </a:p>
          <a:p>
            <a:pPr lvl="1"/>
            <a:r>
              <a:rPr lang="en-US" dirty="0" smtClean="0"/>
              <a:t>Premise: sometimes </a:t>
            </a:r>
            <a:r>
              <a:rPr lang="en-US" dirty="0"/>
              <a:t>it is more effective to send a small amount of unneeded polygons to the GPU, rather than burden the CPU with LOD (Level of Detail) </a:t>
            </a:r>
            <a:r>
              <a:rPr lang="en-US" dirty="0" smtClean="0"/>
              <a:t>calculations.</a:t>
            </a:r>
          </a:p>
          <a:p>
            <a:pPr lvl="1"/>
            <a:r>
              <a:rPr lang="en-US" dirty="0" smtClean="0"/>
              <a:t>Result: produce </a:t>
            </a:r>
            <a:r>
              <a:rPr lang="en-US" dirty="0"/>
              <a:t>high quality displays while being able to maintain real-time frame rates. </a:t>
            </a:r>
            <a:endParaRPr lang="en-US" dirty="0" smtClean="0"/>
          </a:p>
          <a:p>
            <a:pPr lvl="1"/>
            <a:r>
              <a:rPr lang="en-US" dirty="0" smtClean="0"/>
              <a:t>ROAM provides control </a:t>
            </a:r>
            <a:r>
              <a:rPr lang="en-US" dirty="0"/>
              <a:t>over scene quality versus performance in order to provide HQ scenes while retaining real-time frame rates on hardware. </a:t>
            </a:r>
          </a:p>
        </p:txBody>
      </p:sp>
    </p:spTree>
    <p:extLst>
      <p:ext uri="{BB962C8B-B14F-4D97-AF65-F5344CB8AC3E}">
        <p14:creationId xmlns:p14="http://schemas.microsoft.com/office/powerpoint/2010/main" val="36871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5-25 at 5.4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0"/>
          <a:stretch/>
        </p:blipFill>
        <p:spPr>
          <a:xfrm>
            <a:off x="3641053" y="2599585"/>
            <a:ext cx="5400661" cy="272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ROAM in action</a:t>
            </a:r>
            <a:endParaRPr lang="en-US" dirty="0"/>
          </a:p>
        </p:txBody>
      </p:sp>
      <p:pic>
        <p:nvPicPr>
          <p:cNvPr id="4" name="Picture 3" descr="Screen shot 2013-05-25 at 5.4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12352" b="33690"/>
          <a:stretch/>
        </p:blipFill>
        <p:spPr>
          <a:xfrm>
            <a:off x="153430" y="1602365"/>
            <a:ext cx="3759034" cy="50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ROAM internals</a:t>
            </a:r>
            <a:endParaRPr lang="en-US" dirty="0"/>
          </a:p>
        </p:txBody>
      </p:sp>
      <p:pic>
        <p:nvPicPr>
          <p:cNvPr id="4" name="Picture 3" descr="Screen shot 2013-05-25 at 5.4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1" y="1457674"/>
            <a:ext cx="7765261" cy="54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3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Search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9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Compositing and Blending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6400800" cy="17526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Ed Angel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Professor of Computer Science, Electrical and Computer Engineering, and Media Arts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University of New Mexico</a:t>
            </a:r>
          </a:p>
        </p:txBody>
      </p:sp>
    </p:spTree>
    <p:extLst>
      <p:ext uri="{BB962C8B-B14F-4D97-AF65-F5344CB8AC3E}">
        <p14:creationId xmlns:p14="http://schemas.microsoft.com/office/powerpoint/2010/main" val="1282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51" y="192980"/>
            <a:ext cx="7340139" cy="990600"/>
          </a:xfrm>
        </p:spPr>
        <p:txBody>
          <a:bodyPr/>
          <a:lstStyle/>
          <a:p>
            <a:r>
              <a:rPr lang="en-US" dirty="0" smtClean="0"/>
              <a:t>Spatial Search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Organize geometry so you can quickly find geometry in a given region.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Octree</a:t>
            </a:r>
            <a:endParaRPr lang="en-US" dirty="0" smtClean="0"/>
          </a:p>
          <a:p>
            <a:pPr lvl="1"/>
            <a:r>
              <a:rPr lang="en-US" dirty="0"/>
              <a:t>k</a:t>
            </a:r>
            <a:r>
              <a:rPr lang="en-US" dirty="0" smtClean="0"/>
              <a:t>-d tree</a:t>
            </a:r>
          </a:p>
          <a:p>
            <a:pPr lvl="1"/>
            <a:r>
              <a:rPr lang="en-US" dirty="0" smtClean="0"/>
              <a:t>Binary space partitioning</a:t>
            </a:r>
          </a:p>
          <a:p>
            <a:r>
              <a:rPr lang="en-US" dirty="0" smtClean="0"/>
              <a:t>Usages:</a:t>
            </a:r>
          </a:p>
          <a:p>
            <a:pPr lvl="1"/>
            <a:r>
              <a:rPr lang="en-US" dirty="0" smtClean="0"/>
              <a:t>Collision detection</a:t>
            </a:r>
          </a:p>
          <a:p>
            <a:pPr lvl="1"/>
            <a:r>
              <a:rPr lang="en-US" dirty="0" smtClean="0"/>
              <a:t>Culling</a:t>
            </a:r>
          </a:p>
          <a:p>
            <a:pPr lvl="1"/>
            <a:r>
              <a:rPr lang="en-US" dirty="0" smtClean="0"/>
              <a:t>Ray </a:t>
            </a:r>
            <a:r>
              <a:rPr lang="en-US" dirty="0" smtClean="0"/>
              <a:t>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95233" cy="990600"/>
          </a:xfrm>
        </p:spPr>
        <p:txBody>
          <a:bodyPr/>
          <a:lstStyle/>
          <a:p>
            <a:r>
              <a:rPr lang="en-US" dirty="0" err="1" smtClean="0"/>
              <a:t>Octrees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Oct + tree = </a:t>
            </a:r>
            <a:r>
              <a:rPr lang="en-US" dirty="0" err="1" smtClean="0"/>
              <a:t>octree</a:t>
            </a:r>
            <a:r>
              <a:rPr lang="en-US" dirty="0" smtClean="0"/>
              <a:t> (one ‘t’)</a:t>
            </a:r>
          </a:p>
          <a:p>
            <a:r>
              <a:rPr lang="en-US" dirty="0" smtClean="0"/>
              <a:t>Tree data structure</a:t>
            </a:r>
          </a:p>
          <a:p>
            <a:pPr lvl="1"/>
            <a:r>
              <a:rPr lang="en-US" dirty="0" smtClean="0"/>
              <a:t>Internal node: has eight children, corresponding to 8 octants</a:t>
            </a:r>
          </a:p>
          <a:p>
            <a:pPr lvl="1"/>
            <a:r>
              <a:rPr lang="en-US" dirty="0" smtClean="0"/>
              <a:t>Leaf node: contains some number of points</a:t>
            </a:r>
            <a:endParaRPr lang="en-US" dirty="0"/>
          </a:p>
        </p:txBody>
      </p:sp>
      <p:pic>
        <p:nvPicPr>
          <p:cNvPr id="6" name="Picture 5" descr="Octre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69" y="4037358"/>
            <a:ext cx="4916152" cy="28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-d = k-dimensional tree</a:t>
            </a:r>
          </a:p>
          <a:p>
            <a:pPr lvl="1"/>
            <a:r>
              <a:rPr lang="en-US" dirty="0" smtClean="0"/>
              <a:t>We are interested in k=3</a:t>
            </a:r>
          </a:p>
          <a:p>
            <a:r>
              <a:rPr lang="en-US" dirty="0" smtClean="0"/>
              <a:t>Node roles:</a:t>
            </a:r>
          </a:p>
          <a:p>
            <a:pPr lvl="1"/>
            <a:r>
              <a:rPr lang="en-US" dirty="0" smtClean="0"/>
              <a:t>Every leaf node is a point</a:t>
            </a:r>
          </a:p>
          <a:p>
            <a:pPr lvl="1"/>
            <a:r>
              <a:rPr lang="en-US" dirty="0" smtClean="0"/>
              <a:t>Every internal node divides space into two parts using a plane.  Also contains a point.</a:t>
            </a:r>
          </a:p>
          <a:p>
            <a:pPr lvl="2"/>
            <a:r>
              <a:rPr lang="en-US" dirty="0" smtClean="0"/>
              <a:t>Each plane is axis-aligned, i.e., X=a, Y=b, or Z=c.</a:t>
            </a:r>
          </a:p>
          <a:p>
            <a:pPr lvl="2"/>
            <a:r>
              <a:rPr lang="en-US" dirty="0" smtClean="0"/>
              <a:t>Alternate between axes as you descend the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 tree</a:t>
            </a:r>
            <a:endParaRPr lang="en-US" dirty="0"/>
          </a:p>
        </p:txBody>
      </p:sp>
      <p:pic>
        <p:nvPicPr>
          <p:cNvPr id="6" name="Picture 5" descr="Kdtree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10" y="1541267"/>
            <a:ext cx="4699000" cy="4673600"/>
          </a:xfrm>
          <a:prstGeom prst="rect">
            <a:avLst/>
          </a:prstGeom>
        </p:spPr>
      </p:pic>
      <p:pic>
        <p:nvPicPr>
          <p:cNvPr id="9" name="Picture 8" descr="Tree_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90" y="3128024"/>
            <a:ext cx="4396523" cy="21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 tree</a:t>
            </a:r>
            <a:endParaRPr lang="en-US" dirty="0"/>
          </a:p>
        </p:txBody>
      </p:sp>
      <p:pic>
        <p:nvPicPr>
          <p:cNvPr id="6" name="Picture 5" descr="3d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34" y="1602365"/>
            <a:ext cx="5524624" cy="52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27042" cy="990600"/>
          </a:xfrm>
        </p:spPr>
        <p:txBody>
          <a:bodyPr/>
          <a:lstStyle/>
          <a:p>
            <a:r>
              <a:rPr lang="en-US" dirty="0" smtClean="0"/>
              <a:t>Binary </a:t>
            </a:r>
            <a:r>
              <a:rPr lang="en-US" dirty="0"/>
              <a:t>S</a:t>
            </a:r>
            <a:r>
              <a:rPr lang="en-US" dirty="0" smtClean="0"/>
              <a:t>pace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General form of k-d trees, using arbitrary planes, not just X=a, Y=b, Z=c</a:t>
            </a:r>
          </a:p>
          <a:p>
            <a:r>
              <a:rPr lang="en-US" dirty="0" smtClean="0"/>
              <a:t>Associated tree (BSP trees) can be used for spatial searches.</a:t>
            </a:r>
            <a:endParaRPr lang="en-US" dirty="0"/>
          </a:p>
        </p:txBody>
      </p:sp>
      <p:pic>
        <p:nvPicPr>
          <p:cNvPr id="4" name="Picture 3" descr="Screen shot 2013-05-26 at 12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329"/>
            <a:ext cx="9144000" cy="30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Frustum Culling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29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Frustum Culling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Viewing frustum </a:t>
            </a:r>
            <a:r>
              <a:rPr lang="en-US" dirty="0" smtClean="0"/>
              <a:t>culling: </a:t>
            </a:r>
            <a:r>
              <a:rPr lang="en-US" dirty="0"/>
              <a:t>the process of removing objects that lie completely outside the viewing frustum from the rendering process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Rendering these objects would be a waste of time since they are not directly visible.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Frustum Culling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Spatial search structures (</a:t>
            </a:r>
            <a:r>
              <a:rPr lang="en-US" dirty="0" err="1" smtClean="0"/>
              <a:t>octree</a:t>
            </a:r>
            <a:r>
              <a:rPr lang="en-US" dirty="0" smtClean="0"/>
              <a:t>, k-d, BSP) can dramatically accelerate view frustum culling.</a:t>
            </a:r>
          </a:p>
          <a:p>
            <a:pPr lvl="1"/>
            <a:r>
              <a:rPr lang="en-US" dirty="0" smtClean="0"/>
              <a:t>Need correct granularity though.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Speedups </a:t>
            </a:r>
            <a:r>
              <a:rPr lang="en-US" dirty="0"/>
              <a:t>are very application-</a:t>
            </a:r>
            <a:r>
              <a:rPr lang="en-US" dirty="0" smtClean="0"/>
              <a:t>dependent</a:t>
            </a:r>
          </a:p>
          <a:p>
            <a:pPr lvl="1"/>
            <a:r>
              <a:rPr lang="en-US" dirty="0" smtClean="0"/>
              <a:t>Best case scenario: you are zoomed in on very complex scene</a:t>
            </a:r>
          </a:p>
          <a:p>
            <a:pPr lvl="1"/>
            <a:r>
              <a:rPr lang="en-US" dirty="0" smtClean="0"/>
              <a:t>Worst case scenario: you are zoomed out on simple scene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4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C7551F4-C2EC-C045-B913-AE775587413E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9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Opacity and Transparency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>
                <a:latin typeface="Arial" charset="0"/>
                <a:ea typeface="ＭＳ Ｐゴシック" charset="0"/>
              </a:rPr>
              <a:t>Opaque surfaces permit no light to pass through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Transparent surfaces permit all light to pass</a:t>
            </a:r>
          </a:p>
          <a:p>
            <a:r>
              <a:rPr lang="en-US" sz="2700">
                <a:latin typeface="Arial" charset="0"/>
                <a:ea typeface="ＭＳ Ｐゴシック" charset="0"/>
              </a:rPr>
              <a:t>Translucent surfaces pass some light</a:t>
            </a:r>
          </a:p>
          <a:p>
            <a:pPr>
              <a:buFontTx/>
              <a:buNone/>
            </a:pPr>
            <a:r>
              <a:rPr lang="en-US" sz="2700">
                <a:latin typeface="Arial" charset="0"/>
                <a:ea typeface="ＭＳ Ｐゴシック" charset="0"/>
              </a:rPr>
              <a:t>         translucency = 1 – opacity (</a:t>
            </a:r>
            <a:r>
              <a:rPr lang="en-US" sz="2700">
                <a:latin typeface="Symbol" charset="0"/>
                <a:ea typeface="ＭＳ Ｐゴシック" charset="0"/>
              </a:rPr>
              <a:t>a</a:t>
            </a:r>
            <a:r>
              <a:rPr lang="en-US" sz="2700">
                <a:latin typeface="Arial" charset="0"/>
                <a:ea typeface="ＭＳ Ｐゴシック" charset="0"/>
              </a:rPr>
              <a:t>)</a:t>
            </a:r>
          </a:p>
        </p:txBody>
      </p:sp>
      <p:pic>
        <p:nvPicPr>
          <p:cNvPr id="4102" name="Picture 5" descr="C:\BOOK\OpenGL\Paul Final\Art\jpeg\AN07F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4114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Line 6"/>
          <p:cNvSpPr>
            <a:spLocks noChangeShapeType="1"/>
          </p:cNvSpPr>
          <p:nvPr/>
        </p:nvSpPr>
        <p:spPr bwMode="auto">
          <a:xfrm flipH="1" flipV="1">
            <a:off x="4876800" y="5029200"/>
            <a:ext cx="533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4354513" y="5480050"/>
            <a:ext cx="282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smtClean="0">
                <a:solidFill>
                  <a:srgbClr val="000000"/>
                </a:solidFill>
                <a:latin typeface="Arial" charset="0"/>
              </a:rPr>
              <a:t>opaque</a:t>
            </a:r>
            <a:r>
              <a:rPr lang="en-US" smtClean="0">
                <a:solidFill>
                  <a:srgbClr val="000000"/>
                </a:solidFill>
              </a:rPr>
              <a:t> surface </a:t>
            </a:r>
            <a:r>
              <a:rPr lang="en-US" smtClean="0">
                <a:solidFill>
                  <a:srgbClr val="000000"/>
                </a:solidFill>
                <a:latin typeface="Symbol" charset="0"/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 =1</a:t>
            </a:r>
          </a:p>
        </p:txBody>
      </p:sp>
    </p:spTree>
    <p:extLst>
      <p:ext uri="{BB962C8B-B14F-4D97-AF65-F5344CB8AC3E}">
        <p14:creationId xmlns:p14="http://schemas.microsoft.com/office/powerpoint/2010/main" val="13741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20804" cy="990600"/>
          </a:xfrm>
        </p:spPr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Collision detection: as objects in the scene move, figure out when they collide and perform appropriate action (typically bouncing)</a:t>
            </a:r>
          </a:p>
          <a:p>
            <a:r>
              <a:rPr lang="en-US" dirty="0"/>
              <a:t>Game setting: 30 FPS, meaning 0.033s to figure out what to render and render it.</a:t>
            </a:r>
          </a:p>
          <a:p>
            <a:pPr lvl="1"/>
            <a:r>
              <a:rPr lang="en-US" dirty="0" smtClean="0"/>
              <a:t>Use spatial structures to accelerate searching</a:t>
            </a:r>
          </a:p>
          <a:p>
            <a:pPr marL="6858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20804" cy="990600"/>
          </a:xfrm>
        </p:spPr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flavors:</a:t>
            </a:r>
          </a:p>
          <a:p>
            <a:pPr lvl="1"/>
            <a:r>
              <a:rPr lang="en-US" dirty="0" smtClean="0"/>
              <a:t>A priori</a:t>
            </a:r>
          </a:p>
          <a:p>
            <a:pPr lvl="2"/>
            <a:r>
              <a:rPr lang="en-US" dirty="0"/>
              <a:t>b</a:t>
            </a:r>
            <a:r>
              <a:rPr lang="en-US" dirty="0" smtClean="0"/>
              <a:t>efore the collision occurs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alculate the trajectory of each object and put in collision events right before they occur</a:t>
            </a:r>
          </a:p>
          <a:p>
            <a:pPr lvl="1"/>
            <a:r>
              <a:rPr lang="en-US" dirty="0" smtClean="0"/>
              <a:t>A posteriori </a:t>
            </a:r>
          </a:p>
          <a:p>
            <a:pPr lvl="2"/>
            <a:r>
              <a:rPr lang="en-US" dirty="0" smtClean="0"/>
              <a:t>after the collision occurs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ith each advance, see if anything has hit or gotten close</a:t>
            </a:r>
          </a:p>
          <a:p>
            <a:r>
              <a:rPr lang="en-US" dirty="0" smtClean="0"/>
              <a:t>Both use spatial search structures (</a:t>
            </a:r>
            <a:r>
              <a:rPr lang="en-US" dirty="0" err="1" smtClean="0"/>
              <a:t>octree</a:t>
            </a:r>
            <a:r>
              <a:rPr lang="en-US" dirty="0" smtClean="0"/>
              <a:t>, </a:t>
            </a:r>
            <a:r>
              <a:rPr lang="en-US" dirty="0" err="1" smtClean="0"/>
              <a:t>k-d</a:t>
            </a:r>
            <a:r>
              <a:rPr lang="en-US" dirty="0" smtClean="0"/>
              <a:t> tree to </a:t>
            </a:r>
            <a:r>
              <a:rPr lang="en-US" smtClean="0"/>
              <a:t>identify collisions)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79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: computer program used to do “shading”</a:t>
            </a:r>
          </a:p>
          <a:p>
            <a:r>
              <a:rPr lang="en-US" dirty="0" smtClean="0"/>
              <a:t>“Shading”: general term that covers more than just shading/lighting</a:t>
            </a:r>
          </a:p>
          <a:p>
            <a:pPr lvl="1"/>
            <a:r>
              <a:rPr lang="en-US" dirty="0" smtClean="0"/>
              <a:t>Used for many special effects</a:t>
            </a:r>
          </a:p>
          <a:p>
            <a:r>
              <a:rPr lang="en-US" dirty="0" smtClean="0"/>
              <a:t>Increased control over:</a:t>
            </a:r>
          </a:p>
          <a:p>
            <a:pPr lvl="1"/>
            <a:r>
              <a:rPr lang="en-US" dirty="0" smtClean="0"/>
              <a:t>position, hue, saturation, brightness, contrast</a:t>
            </a:r>
          </a:p>
          <a:p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pixels, vertices, textures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Bump </a:t>
            </a:r>
            <a:r>
              <a:rPr lang="en-US" dirty="0"/>
              <a:t>M</a:t>
            </a:r>
            <a:r>
              <a:rPr lang="en-US" dirty="0" smtClean="0"/>
              <a:t>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07300"/>
            <a:ext cx="8153400" cy="3697227"/>
          </a:xfrm>
        </p:spPr>
        <p:txBody>
          <a:bodyPr/>
          <a:lstStyle/>
          <a:p>
            <a:r>
              <a:rPr lang="en-US" dirty="0" smtClean="0"/>
              <a:t>Idea:</a:t>
            </a:r>
          </a:p>
          <a:p>
            <a:pPr lvl="1"/>
            <a:r>
              <a:rPr lang="en-US" sz="2400" dirty="0" smtClean="0"/>
              <a:t>typical </a:t>
            </a:r>
            <a:r>
              <a:rPr lang="en-US" sz="2400" dirty="0" err="1" smtClean="0"/>
              <a:t>rasterization</a:t>
            </a:r>
            <a:r>
              <a:rPr lang="en-US" sz="2400" dirty="0" smtClean="0"/>
              <a:t>, calculate fragments</a:t>
            </a:r>
          </a:p>
          <a:p>
            <a:pPr lvl="1"/>
            <a:r>
              <a:rPr lang="en-US" sz="2400" dirty="0" smtClean="0"/>
              <a:t>fragments have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 (as per usual)</a:t>
            </a:r>
          </a:p>
          <a:p>
            <a:pPr lvl="1"/>
            <a:r>
              <a:rPr lang="en-US" sz="2400" dirty="0" smtClean="0"/>
              <a:t>also interpolate texture on geometry &amp; fragments</a:t>
            </a:r>
          </a:p>
          <a:p>
            <a:pPr lvl="2"/>
            <a:r>
              <a:rPr lang="en-US" sz="2000" dirty="0" smtClean="0"/>
              <a:t>use texture for “bumps”</a:t>
            </a:r>
          </a:p>
          <a:p>
            <a:pPr lvl="2"/>
            <a:r>
              <a:rPr lang="en-US" sz="2000" dirty="0" smtClean="0"/>
              <a:t>take normal for fragment and displace it by “bump” from texture</a:t>
            </a:r>
            <a:endParaRPr lang="en-US" sz="2000" dirty="0"/>
          </a:p>
        </p:txBody>
      </p:sp>
      <p:pic>
        <p:nvPicPr>
          <p:cNvPr id="4" name="Picture 3" descr="Bump-map-demo-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4066977"/>
            <a:ext cx="8022939" cy="269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223" y="6488668"/>
            <a:ext cx="23527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image from </a:t>
            </a:r>
            <a:r>
              <a:rPr lang="en-US" dirty="0" err="1" smtClean="0">
                <a:solidFill>
                  <a:prstClr val="black"/>
                </a:solidFill>
              </a:rPr>
              <a:t>wikipedia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 Example</a:t>
            </a:r>
            <a:endParaRPr lang="en-US" dirty="0"/>
          </a:p>
        </p:txBody>
      </p:sp>
      <p:pic>
        <p:nvPicPr>
          <p:cNvPr id="4" name="Picture 3" descr="Screen shot 2014-12-01 at 7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86"/>
            <a:ext cx="9144000" cy="4179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7364" y="648219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credit: http://</a:t>
            </a:r>
            <a:r>
              <a:rPr lang="en-US" dirty="0" err="1">
                <a:solidFill>
                  <a:prstClr val="black"/>
                </a:solidFill>
              </a:rPr>
              <a:t>www.fabiensanglard.net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lang="en-US" dirty="0" err="1">
                <a:solidFill>
                  <a:prstClr val="black"/>
                </a:solidFill>
              </a:rPr>
              <a:t>bumpMapping</a:t>
            </a:r>
            <a:r>
              <a:rPr lang="en-US" dirty="0" smtClean="0">
                <a:solidFill>
                  <a:prstClr val="black"/>
                </a:solidFill>
              </a:rPr>
              <a:t>/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 Example</a:t>
            </a:r>
            <a:endParaRPr lang="en-US" dirty="0"/>
          </a:p>
        </p:txBody>
      </p:sp>
      <p:pic>
        <p:nvPicPr>
          <p:cNvPr id="5" name="Picture 4" descr="Screen shot 2014-12-01 at 7.0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" y="0"/>
            <a:ext cx="8880929" cy="68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19" y="228600"/>
            <a:ext cx="7592981" cy="990600"/>
          </a:xfrm>
        </p:spPr>
        <p:txBody>
          <a:bodyPr/>
          <a:lstStyle/>
          <a:p>
            <a:r>
              <a:rPr lang="en-US" dirty="0" smtClean="0"/>
              <a:t>How to do Bump Mapping?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Answer: easy to imagine doing it in your Project 1A-1F infrastructure</a:t>
            </a:r>
          </a:p>
          <a:p>
            <a:pPr lvl="1"/>
            <a:r>
              <a:rPr lang="en-US" dirty="0" smtClean="0"/>
              <a:t>You have total control</a:t>
            </a:r>
          </a:p>
          <a:p>
            <a:r>
              <a:rPr lang="en-US" dirty="0" smtClean="0"/>
              <a:t>But what OpenGL commands would do this?</a:t>
            </a:r>
          </a:p>
          <a:p>
            <a:pPr lvl="1"/>
            <a:r>
              <a:rPr lang="en-US" dirty="0" smtClean="0"/>
              <a:t>Not possible in V1 of the GL interface, which is what we have learned</a:t>
            </a:r>
          </a:p>
          <a:p>
            <a:r>
              <a:rPr lang="en-US" dirty="0" smtClean="0"/>
              <a:t>It is possible with various extensions to OpenGL</a:t>
            </a:r>
          </a:p>
          <a:p>
            <a:pPr lvl="1"/>
            <a:r>
              <a:rPr lang="en-US" dirty="0" smtClean="0"/>
              <a:t>We will learn to do this with </a:t>
            </a:r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shading language: programming language for graphics, specifically </a:t>
            </a:r>
            <a:r>
              <a:rPr lang="en-US" dirty="0" err="1" smtClean="0"/>
              <a:t>shader</a:t>
            </a:r>
            <a:r>
              <a:rPr lang="en-US" dirty="0" smtClean="0"/>
              <a:t> effects</a:t>
            </a:r>
          </a:p>
          <a:p>
            <a:r>
              <a:rPr lang="en-US" dirty="0" smtClean="0"/>
              <a:t>Benefits: increased flexibility with rendering</a:t>
            </a:r>
          </a:p>
          <a:p>
            <a:r>
              <a:rPr lang="en-US" dirty="0" smtClean="0"/>
              <a:t>OpenGL (as we know it so far): fixed transformations for color, position, of pixels, vertices, and textures.</a:t>
            </a:r>
          </a:p>
          <a:p>
            <a:r>
              <a:rPr lang="en-US" dirty="0" err="1" smtClean="0"/>
              <a:t>Shader</a:t>
            </a:r>
            <a:r>
              <a:rPr lang="en-US" dirty="0" smtClean="0"/>
              <a:t> languages: custom programs, custom effects for color, position of pixels, vertices, and textures.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 assembly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ARB: low-level shading language</a:t>
            </a:r>
          </a:p>
          <a:p>
            <a:pPr lvl="1"/>
            <a:r>
              <a:rPr lang="en-US" dirty="0" smtClean="0"/>
              <a:t>at same level as assembly language</a:t>
            </a:r>
          </a:p>
          <a:p>
            <a:r>
              <a:rPr lang="en-US" dirty="0" smtClean="0"/>
              <a:t>Created by OpenGL Architecture Review Board (ARB)</a:t>
            </a:r>
          </a:p>
          <a:p>
            <a:r>
              <a:rPr lang="en-US" dirty="0" smtClean="0"/>
              <a:t>Goal: standardize instructions for controlling GPU</a:t>
            </a:r>
          </a:p>
          <a:p>
            <a:r>
              <a:rPr lang="en-US" dirty="0" smtClean="0"/>
              <a:t>Implemented as a series of extensions to OpenGL</a:t>
            </a:r>
          </a:p>
          <a:p>
            <a:r>
              <a:rPr lang="en-US" dirty="0" smtClean="0"/>
              <a:t>You don’t want to work at this level, but it was an important development in terms of establishing foundation for today’s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Bamboo">
  <a:themeElements>
    <a:clrScheme name="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Bamboo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47845</TotalTime>
  <Words>5207</Words>
  <Application>Microsoft Macintosh PowerPoint</Application>
  <PresentationFormat>On-screen Show (4:3)</PresentationFormat>
  <Paragraphs>953</Paragraphs>
  <Slides>155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155</vt:i4>
      </vt:variant>
    </vt:vector>
  </HeadingPairs>
  <TitlesOfParts>
    <vt:vector size="179" baseType="lpstr">
      <vt:lpstr>Arial Black</vt:lpstr>
      <vt:lpstr>Calibri</vt:lpstr>
      <vt:lpstr>Courier New</vt:lpstr>
      <vt:lpstr>Helvetica</vt:lpstr>
      <vt:lpstr>ＭＳ Ｐゴシック</vt:lpstr>
      <vt:lpstr>Symbol</vt:lpstr>
      <vt:lpstr>Tahoma</vt:lpstr>
      <vt:lpstr>Times</vt:lpstr>
      <vt:lpstr>Times New Roman</vt:lpstr>
      <vt:lpstr>Tw Cen MT</vt:lpstr>
      <vt:lpstr>Wingdings</vt:lpstr>
      <vt:lpstr>Wingdings 2</vt:lpstr>
      <vt:lpstr>Arial</vt:lpstr>
      <vt:lpstr>Median</vt:lpstr>
      <vt:lpstr>1_Median</vt:lpstr>
      <vt:lpstr>Office Theme</vt:lpstr>
      <vt:lpstr>ULA1</vt:lpstr>
      <vt:lpstr>Default Design</vt:lpstr>
      <vt:lpstr>Network</vt:lpstr>
      <vt:lpstr>3_Median</vt:lpstr>
      <vt:lpstr>Bamboo</vt:lpstr>
      <vt:lpstr>ClipArt</vt:lpstr>
      <vt:lpstr>Bitmap Image</vt:lpstr>
      <vt:lpstr>Equation</vt:lpstr>
      <vt:lpstr>CIS 441/541: Introduction to Computer Graphics Lecture 14: tests, interactors, raytracing, collision detection, animation</vt:lpstr>
      <vt:lpstr>Talk about the test</vt:lpstr>
      <vt:lpstr>Project G</vt:lpstr>
      <vt:lpstr>Schedule</vt:lpstr>
      <vt:lpstr>Late Passes</vt:lpstr>
      <vt:lpstr>Hank OH</vt:lpstr>
      <vt:lpstr>Transparent Geometry</vt:lpstr>
      <vt:lpstr>Compositing and Blending</vt:lpstr>
      <vt:lpstr>Opacity and Transparency</vt:lpstr>
      <vt:lpstr>Transparency</vt:lpstr>
      <vt:lpstr>(One) Formula For Transparency</vt:lpstr>
      <vt:lpstr>Transparency</vt:lpstr>
      <vt:lpstr>Implementation</vt:lpstr>
      <vt:lpstr>Vocab term reminder: fragment</vt:lpstr>
      <vt:lpstr>Examples</vt:lpstr>
      <vt:lpstr>Examples</vt:lpstr>
      <vt:lpstr>System doesn’t work well for transparency</vt:lpstr>
      <vt:lpstr>Order Dependency</vt:lpstr>
      <vt:lpstr>How do you sort?</vt:lpstr>
      <vt:lpstr>But there is a problem…</vt:lpstr>
      <vt:lpstr>Depth Peeling</vt:lpstr>
      <vt:lpstr>Introduction to Ray Tracing</vt:lpstr>
      <vt:lpstr>Classifying Rendering Algorithms</vt:lpstr>
      <vt:lpstr>Classifying Light Paths</vt:lpstr>
      <vt:lpstr>Simple Light Path Examples</vt:lpstr>
      <vt:lpstr>More Complex Light Paths</vt:lpstr>
      <vt:lpstr>More Complex Light Paths</vt:lpstr>
      <vt:lpstr>The OpenGL Model</vt:lpstr>
      <vt:lpstr>Raytraced Images</vt:lpstr>
      <vt:lpstr>PowerPoint Presentation</vt:lpstr>
      <vt:lpstr>PowerPoint Presentation</vt:lpstr>
      <vt:lpstr>The previous slides now look like amateur hour…</vt:lpstr>
      <vt:lpstr>Graphics Pipeline Review</vt:lpstr>
      <vt:lpstr>Alternative Approaches: Ray CASTING (not Ray TRACING)</vt:lpstr>
      <vt:lpstr>Ray Casting Overview</vt:lpstr>
      <vt:lpstr>Ray Casting</vt:lpstr>
      <vt:lpstr>Raytracing</vt:lpstr>
      <vt:lpstr>Raytracing</vt:lpstr>
      <vt:lpstr>Recursive Ray Tracing</vt:lpstr>
      <vt:lpstr>Raytracing Implementation</vt:lpstr>
      <vt:lpstr>Constructing Rays</vt:lpstr>
      <vt:lpstr>From Pixels to Rays</vt:lpstr>
      <vt:lpstr>Ray Tracing Illumination</vt:lpstr>
      <vt:lpstr>The Ray Tree</vt:lpstr>
      <vt:lpstr>Reflection</vt:lpstr>
      <vt:lpstr>Reflection</vt:lpstr>
      <vt:lpstr>Reflection</vt:lpstr>
      <vt:lpstr>Refraction</vt:lpstr>
      <vt:lpstr>Pseudo Code for Ray Tracing</vt:lpstr>
      <vt:lpstr>PowerPoint Presentation</vt:lpstr>
      <vt:lpstr>Raytraced Cornell Box</vt:lpstr>
      <vt:lpstr>Paths in RayTracing</vt:lpstr>
      <vt:lpstr>A Better Rendered Cornell Box</vt:lpstr>
      <vt:lpstr>Level of detail</vt:lpstr>
      <vt:lpstr>Mipmaps</vt:lpstr>
      <vt:lpstr>Mipmaps</vt:lpstr>
      <vt:lpstr>Level of detail (LOD) techniques</vt:lpstr>
      <vt:lpstr>Types of LOD</vt:lpstr>
      <vt:lpstr>Discrete LoD (DLOD)</vt:lpstr>
      <vt:lpstr>Discrete LoD example</vt:lpstr>
      <vt:lpstr>OK, how do we create coarse versions?</vt:lpstr>
      <vt:lpstr>Decimation of Triangle Meshes</vt:lpstr>
      <vt:lpstr>Goal</vt:lpstr>
      <vt:lpstr>Overview</vt:lpstr>
      <vt:lpstr>Feature Edge</vt:lpstr>
      <vt:lpstr>Characterize Local Geometry and Topology</vt:lpstr>
      <vt:lpstr>Evaluate the Decimation Criteria</vt:lpstr>
      <vt:lpstr>Criterion for Simple Vertices</vt:lpstr>
      <vt:lpstr>Overview</vt:lpstr>
      <vt:lpstr>Continuous LoD</vt:lpstr>
      <vt:lpstr>Terrain Rendering</vt:lpstr>
      <vt:lpstr>Terrain rendering</vt:lpstr>
      <vt:lpstr>Terrain rendering structure</vt:lpstr>
      <vt:lpstr>Terrain rendering details</vt:lpstr>
      <vt:lpstr>Generation</vt:lpstr>
      <vt:lpstr>Example: ROAM</vt:lpstr>
      <vt:lpstr>ROAM in action</vt:lpstr>
      <vt:lpstr>ROAM internals</vt:lpstr>
      <vt:lpstr>Spatial Search Structures</vt:lpstr>
      <vt:lpstr>Spatial Search Data Structures</vt:lpstr>
      <vt:lpstr>Octrees</vt:lpstr>
      <vt:lpstr>k-d trees</vt:lpstr>
      <vt:lpstr>k-d tree</vt:lpstr>
      <vt:lpstr>k-d tree</vt:lpstr>
      <vt:lpstr>Binary Space Partitioning</vt:lpstr>
      <vt:lpstr>View Frustum Culling</vt:lpstr>
      <vt:lpstr>View Frustum Culling</vt:lpstr>
      <vt:lpstr>View Frustum Culling</vt:lpstr>
      <vt:lpstr>Collision Detection</vt:lpstr>
      <vt:lpstr>Collision Detection</vt:lpstr>
      <vt:lpstr>Collision Detection</vt:lpstr>
      <vt:lpstr>Shaders</vt:lpstr>
      <vt:lpstr>Shaders</vt:lpstr>
      <vt:lpstr>Motivation: Bump Mapping</vt:lpstr>
      <vt:lpstr>Bump Mapping Example</vt:lpstr>
      <vt:lpstr>Bump Mapping Example</vt:lpstr>
      <vt:lpstr>How to do Bump Mapping?</vt:lpstr>
      <vt:lpstr>Shading Languages</vt:lpstr>
      <vt:lpstr>ARB assembly language</vt:lpstr>
      <vt:lpstr>GLSL:  OpenGL Shading Language</vt:lpstr>
      <vt:lpstr>Other high-level shading languages</vt:lpstr>
      <vt:lpstr>Relationship between GLSL and OpenGL</vt:lpstr>
      <vt:lpstr>4 Types of Shaders</vt:lpstr>
      <vt:lpstr>How Shaders Fit Into the Graphics Pipeline</vt:lpstr>
      <vt:lpstr>Vertex Shader</vt:lpstr>
      <vt:lpstr>Geometry Shader</vt:lpstr>
      <vt:lpstr>Fragment Shader</vt:lpstr>
      <vt:lpstr>How to Use Shaders</vt:lpstr>
      <vt:lpstr>How to Use Shaders:  Visual Version</vt:lpstr>
      <vt:lpstr>Compiling Shader</vt:lpstr>
      <vt:lpstr>Compiling Shader: inspect if it works</vt:lpstr>
      <vt:lpstr>Compiling Multiple Shaders</vt:lpstr>
      <vt:lpstr>Attaching Shaders to a Program</vt:lpstr>
      <vt:lpstr>Inspecting if program link worked…</vt:lpstr>
      <vt:lpstr>BUT: this doesn’t work in VTK…</vt:lpstr>
      <vt:lpstr>Simplest Vertex Shader</vt:lpstr>
      <vt:lpstr>Simplest Vertex Shader  (VTK version)</vt:lpstr>
      <vt:lpstr>Bump-mapping with GLSL</vt:lpstr>
      <vt:lpstr>Will need to load a texture…</vt:lpstr>
      <vt:lpstr>Need to put 2D textures on our triangles…</vt:lpstr>
      <vt:lpstr>Need to set up shaders and textures…</vt:lpstr>
      <vt:lpstr>So what is the vertex shader program?...</vt:lpstr>
      <vt:lpstr>And what is the fragment shader program?...</vt:lpstr>
      <vt:lpstr>Rotations</vt:lpstr>
      <vt:lpstr>Improved rotations</vt:lpstr>
      <vt:lpstr>Improved rotations: trackball</vt:lpstr>
      <vt:lpstr>Improved rotations: trackball</vt:lpstr>
      <vt:lpstr>Improved rotations: trackball</vt:lpstr>
      <vt:lpstr>Improved rotations: trackball</vt:lpstr>
      <vt:lpstr>How to do the rotations?</vt:lpstr>
      <vt:lpstr>Parallel Renderin</vt:lpstr>
      <vt:lpstr>Large Scale Visualization with Cluster Computing</vt:lpstr>
      <vt:lpstr>The Graphics Pipeline</vt:lpstr>
      <vt:lpstr>Parallel Graphics Pipelines</vt:lpstr>
      <vt:lpstr>Parallel Graphics Pipelines</vt:lpstr>
      <vt:lpstr>Sort Middle Parallel Rendering</vt:lpstr>
      <vt:lpstr>Sort First Parallel Rendering</vt:lpstr>
      <vt:lpstr>Sort Last Parallel Rendering</vt:lpstr>
      <vt:lpstr>Sort-First Bottleneck</vt:lpstr>
      <vt:lpstr>Sort-Last Bottleneck</vt:lpstr>
      <vt:lpstr>Clockwise / Counter-Clockwise</vt:lpstr>
      <vt:lpstr>What is going on here?</vt:lpstr>
      <vt:lpstr>But wait…</vt:lpstr>
      <vt:lpstr>Reminder: open surface, closed surface</vt:lpstr>
      <vt:lpstr>Front face / back face</vt:lpstr>
      <vt:lpstr>What is going on here?</vt:lpstr>
      <vt:lpstr>Determining Front Face and Back Face</vt:lpstr>
      <vt:lpstr>Determining Front Face and Back Face</vt:lpstr>
      <vt:lpstr>Determining Front Face and Back Face</vt:lpstr>
      <vt:lpstr>Determining Front Face and Back Face</vt:lpstr>
      <vt:lpstr>glFrontFace</vt:lpstr>
      <vt:lpstr>Why front face / back face is important</vt:lpstr>
      <vt:lpstr>Culling</vt:lpstr>
      <vt:lpstr>PowerPoint Presentation</vt:lpstr>
      <vt:lpstr>Something you should know about: Left- and right-handed coordinates</vt:lpstr>
    </vt:vector>
  </TitlesOfParts>
  <Company>LBNL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Hank Childs</dc:creator>
  <cp:lastModifiedBy>Hank Chidls</cp:lastModifiedBy>
  <cp:revision>471</cp:revision>
  <cp:lastPrinted>2011-02-19T01:20:35Z</cp:lastPrinted>
  <dcterms:created xsi:type="dcterms:W3CDTF">2013-04-23T14:17:40Z</dcterms:created>
  <dcterms:modified xsi:type="dcterms:W3CDTF">2019-03-06T20:08:27Z</dcterms:modified>
</cp:coreProperties>
</file>